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 id="2147484116" r:id="rId7"/>
  </p:sldMasterIdLst>
  <p:notesMasterIdLst>
    <p:notesMasterId r:id="rId33"/>
  </p:notesMasterIdLst>
  <p:handoutMasterIdLst>
    <p:handoutMasterId r:id="rId34"/>
  </p:handoutMasterIdLst>
  <p:sldIdLst>
    <p:sldId id="370" r:id="rId8"/>
    <p:sldId id="373" r:id="rId9"/>
    <p:sldId id="376" r:id="rId10"/>
    <p:sldId id="371" r:id="rId11"/>
    <p:sldId id="372" r:id="rId12"/>
    <p:sldId id="360" r:id="rId13"/>
    <p:sldId id="361" r:id="rId14"/>
    <p:sldId id="375" r:id="rId15"/>
    <p:sldId id="374" r:id="rId16"/>
    <p:sldId id="380" r:id="rId17"/>
    <p:sldId id="381" r:id="rId18"/>
    <p:sldId id="348" r:id="rId19"/>
    <p:sldId id="382" r:id="rId20"/>
    <p:sldId id="368" r:id="rId21"/>
    <p:sldId id="383" r:id="rId22"/>
    <p:sldId id="391" r:id="rId23"/>
    <p:sldId id="392" r:id="rId24"/>
    <p:sldId id="393" r:id="rId25"/>
    <p:sldId id="394" r:id="rId26"/>
    <p:sldId id="395" r:id="rId27"/>
    <p:sldId id="396" r:id="rId28"/>
    <p:sldId id="399" r:id="rId29"/>
    <p:sldId id="398" r:id="rId30"/>
    <p:sldId id="397" r:id="rId31"/>
    <p:sldId id="364" r:id="rId32"/>
  </p:sldIdLst>
  <p:sldSz cx="9144000" cy="6858000" type="screen4x3"/>
  <p:notesSz cx="6799263" cy="99298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tilainen Sanni" initials="KS"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1D3"/>
    <a:srgbClr val="FFEBFF"/>
    <a:srgbClr val="C8DBE6"/>
    <a:srgbClr val="000000"/>
    <a:srgbClr val="CC0066"/>
    <a:srgbClr val="FFD1FF"/>
    <a:srgbClr val="FFECAF"/>
    <a:srgbClr val="FFE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139" autoAdjust="0"/>
  </p:normalViewPr>
  <p:slideViewPr>
    <p:cSldViewPr snapToObjects="1">
      <p:cViewPr varScale="1">
        <p:scale>
          <a:sx n="89" d="100"/>
          <a:sy n="89" d="100"/>
        </p:scale>
        <p:origin x="12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0"/>
    </p:cViewPr>
  </p:sorterViewPr>
  <p:notesViewPr>
    <p:cSldViewPr snapToObjects="1">
      <p:cViewPr>
        <p:scale>
          <a:sx n="100" d="100"/>
          <a:sy n="100" d="100"/>
        </p:scale>
        <p:origin x="-1050" y="6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i-FI"/>
          </a:p>
        </p:txBody>
      </p:sp>
      <p:sp>
        <p:nvSpPr>
          <p:cNvPr id="512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fi-FI"/>
          </a:p>
        </p:txBody>
      </p:sp>
      <p:sp>
        <p:nvSpPr>
          <p:cNvPr id="512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fi-FI"/>
          </a:p>
        </p:txBody>
      </p:sp>
      <p:sp>
        <p:nvSpPr>
          <p:cNvPr id="512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44EC672-5D81-475D-9311-A9C10DF0E500}" type="slidenum">
              <a:rPr lang="fi-FI"/>
              <a:pPr>
                <a:defRPr/>
              </a:pPr>
              <a:t>‹#›</a:t>
            </a:fld>
            <a:endParaRPr lang="fi-FI"/>
          </a:p>
        </p:txBody>
      </p:sp>
    </p:spTree>
    <p:extLst>
      <p:ext uri="{BB962C8B-B14F-4D97-AF65-F5344CB8AC3E}">
        <p14:creationId xmlns:p14="http://schemas.microsoft.com/office/powerpoint/2010/main" val="2195795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i-FI"/>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fi-FI"/>
          </a:p>
        </p:txBody>
      </p:sp>
      <p:sp>
        <p:nvSpPr>
          <p:cNvPr id="19460"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1038" y="4716463"/>
            <a:ext cx="5437187"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150"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fi-FI"/>
          </a:p>
        </p:txBody>
      </p:sp>
      <p:sp>
        <p:nvSpPr>
          <p:cNvPr id="6151"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CFB1B71-0B52-462C-9DBF-1FB74B55FAFD}" type="slidenum">
              <a:rPr lang="fi-FI"/>
              <a:pPr>
                <a:defRPr/>
              </a:pPr>
              <a:t>‹#›</a:t>
            </a:fld>
            <a:endParaRPr lang="fi-FI"/>
          </a:p>
        </p:txBody>
      </p:sp>
    </p:spTree>
    <p:extLst>
      <p:ext uri="{BB962C8B-B14F-4D97-AF65-F5344CB8AC3E}">
        <p14:creationId xmlns:p14="http://schemas.microsoft.com/office/powerpoint/2010/main" val="153372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nSpc>
                <a:spcPct val="120000"/>
              </a:lnSpc>
              <a:buFont typeface="Wingdings" panose="05000000000000000000" pitchFamily="2" charset="2"/>
              <a:buNone/>
            </a:pPr>
            <a:endParaRPr lang="fi-FI" dirty="0">
              <a:solidFill>
                <a:srgbClr val="000000"/>
              </a:solidFill>
            </a:endParaRPr>
          </a:p>
        </p:txBody>
      </p:sp>
      <p:sp>
        <p:nvSpPr>
          <p:cNvPr id="4" name="Dian numeron paikkamerkki 3"/>
          <p:cNvSpPr>
            <a:spLocks noGrp="1"/>
          </p:cNvSpPr>
          <p:nvPr>
            <p:ph type="sldNum" sz="quarter" idx="10"/>
          </p:nvPr>
        </p:nvSpPr>
        <p:spPr/>
        <p:txBody>
          <a:bodyPr/>
          <a:lstStyle/>
          <a:p>
            <a:fld id="{57565E11-0AC5-40C4-B4DA-5F41E076F1D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2466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nSpc>
                <a:spcPct val="120000"/>
              </a:lnSpc>
              <a:buFont typeface="Wingdings" panose="05000000000000000000" pitchFamily="2" charset="2"/>
              <a:buNone/>
            </a:pPr>
            <a:endParaRPr lang="fi-FI" dirty="0">
              <a:solidFill>
                <a:srgbClr val="000000"/>
              </a:solidFill>
            </a:endParaRPr>
          </a:p>
        </p:txBody>
      </p:sp>
      <p:sp>
        <p:nvSpPr>
          <p:cNvPr id="4" name="Dian numeron paikkamerkki 3"/>
          <p:cNvSpPr>
            <a:spLocks noGrp="1"/>
          </p:cNvSpPr>
          <p:nvPr>
            <p:ph type="sldNum" sz="quarter" idx="10"/>
          </p:nvPr>
        </p:nvSpPr>
        <p:spPr/>
        <p:txBody>
          <a:bodyPr/>
          <a:lstStyle/>
          <a:p>
            <a:fld id="{57565E11-0AC5-40C4-B4DA-5F41E076F1D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2466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7565E11-0AC5-40C4-B4DA-5F41E076F1D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43140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nSpc>
                <a:spcPct val="120000"/>
              </a:lnSpc>
              <a:buFont typeface="Wingdings" panose="05000000000000000000" pitchFamily="2" charset="2"/>
              <a:buNone/>
            </a:pPr>
            <a:endParaRPr lang="fi-FI" dirty="0">
              <a:solidFill>
                <a:srgbClr val="000000"/>
              </a:solidFill>
            </a:endParaRPr>
          </a:p>
        </p:txBody>
      </p:sp>
      <p:sp>
        <p:nvSpPr>
          <p:cNvPr id="4" name="Dian numeron paikkamerkki 3"/>
          <p:cNvSpPr>
            <a:spLocks noGrp="1"/>
          </p:cNvSpPr>
          <p:nvPr>
            <p:ph type="sldNum" sz="quarter" idx="10"/>
          </p:nvPr>
        </p:nvSpPr>
        <p:spPr/>
        <p:txBody>
          <a:bodyPr/>
          <a:lstStyle/>
          <a:p>
            <a:fld id="{57565E11-0AC5-40C4-B4DA-5F41E076F1D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2466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n kuvan paikkamerkki 1"/>
          <p:cNvSpPr>
            <a:spLocks noGrp="1" noRot="1" noChangeAspect="1" noTextEdit="1"/>
          </p:cNvSpPr>
          <p:nvPr>
            <p:ph type="sldImg"/>
          </p:nvPr>
        </p:nvSpPr>
        <p:spPr>
          <a:ln/>
        </p:spPr>
      </p:sp>
      <p:sp>
        <p:nvSpPr>
          <p:cNvPr id="20483" name="Huomautusten paikkamerkki 2"/>
          <p:cNvSpPr>
            <a:spLocks noGrp="1"/>
          </p:cNvSpPr>
          <p:nvPr>
            <p:ph type="body" idx="1"/>
          </p:nvPr>
        </p:nvSpPr>
        <p:spPr>
          <a:noFill/>
          <a:ln/>
        </p:spPr>
        <p:txBody>
          <a:bodyPr/>
          <a:lstStyle/>
          <a:p>
            <a:endParaRPr lang="fi-FI" dirty="0">
              <a:latin typeface="Arial" charset="0"/>
            </a:endParaRPr>
          </a:p>
        </p:txBody>
      </p:sp>
      <p:sp>
        <p:nvSpPr>
          <p:cNvPr id="20484" name="Dian numeron paikkamerkki 3"/>
          <p:cNvSpPr>
            <a:spLocks noGrp="1"/>
          </p:cNvSpPr>
          <p:nvPr>
            <p:ph type="sldNum" sz="quarter" idx="5"/>
          </p:nvPr>
        </p:nvSpPr>
        <p:spPr>
          <a:noFill/>
        </p:spPr>
        <p:txBody>
          <a:bodyPr/>
          <a:lstStyle/>
          <a:p>
            <a:fld id="{0E72899A-E050-4880-8EF5-FDA8034EB68E}" type="slidenum">
              <a:rPr lang="fi-FI" smtClean="0">
                <a:latin typeface="Arial" charset="0"/>
              </a:rPr>
              <a:pPr/>
              <a:t>6</a:t>
            </a:fld>
            <a:endParaRPr lang="fi-FI">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n kuvan paikkamerkki 1"/>
          <p:cNvSpPr>
            <a:spLocks noGrp="1" noRot="1" noChangeAspect="1" noTextEdit="1"/>
          </p:cNvSpPr>
          <p:nvPr>
            <p:ph type="sldImg"/>
          </p:nvPr>
        </p:nvSpPr>
        <p:spPr>
          <a:ln/>
        </p:spPr>
      </p:sp>
      <p:sp>
        <p:nvSpPr>
          <p:cNvPr id="27651" name="Huomautusten paikkamerkki 2"/>
          <p:cNvSpPr>
            <a:spLocks noGrp="1"/>
          </p:cNvSpPr>
          <p:nvPr>
            <p:ph type="body" idx="1"/>
          </p:nvPr>
        </p:nvSpPr>
        <p:spPr>
          <a:noFill/>
          <a:ln/>
        </p:spPr>
        <p:txBody>
          <a:bodyPr/>
          <a:lstStyle/>
          <a:p>
            <a:endParaRPr lang="fi-FI" dirty="0">
              <a:latin typeface="Arial" charset="0"/>
            </a:endParaRPr>
          </a:p>
        </p:txBody>
      </p:sp>
      <p:sp>
        <p:nvSpPr>
          <p:cNvPr id="27652" name="Dian numeron paikkamerkki 3"/>
          <p:cNvSpPr>
            <a:spLocks noGrp="1"/>
          </p:cNvSpPr>
          <p:nvPr>
            <p:ph type="sldNum" sz="quarter" idx="5"/>
          </p:nvPr>
        </p:nvSpPr>
        <p:spPr>
          <a:noFill/>
        </p:spPr>
        <p:txBody>
          <a:bodyPr/>
          <a:lstStyle/>
          <a:p>
            <a:fld id="{BD3EA385-0192-4909-AF33-F886A6F4AFBD}" type="slidenum">
              <a:rPr lang="fi-FI" smtClean="0">
                <a:latin typeface="Arial" charset="0"/>
              </a:rPr>
              <a:pPr/>
              <a:t>12</a:t>
            </a:fld>
            <a:endParaRPr lang="fi-FI">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n kuvan paikkamerkki 1"/>
          <p:cNvSpPr>
            <a:spLocks noGrp="1" noRot="1" noChangeAspect="1" noTextEdit="1"/>
          </p:cNvSpPr>
          <p:nvPr>
            <p:ph type="sldImg"/>
          </p:nvPr>
        </p:nvSpPr>
        <p:spPr>
          <a:ln/>
        </p:spPr>
      </p:sp>
      <p:sp>
        <p:nvSpPr>
          <p:cNvPr id="27651" name="Huomautusten paikkamerkki 2"/>
          <p:cNvSpPr>
            <a:spLocks noGrp="1"/>
          </p:cNvSpPr>
          <p:nvPr>
            <p:ph type="body" idx="1"/>
          </p:nvPr>
        </p:nvSpPr>
        <p:spPr>
          <a:noFill/>
          <a:ln/>
        </p:spPr>
        <p:txBody>
          <a:bodyPr/>
          <a:lstStyle/>
          <a:p>
            <a:endParaRPr lang="fi-FI" dirty="0">
              <a:latin typeface="Arial" charset="0"/>
            </a:endParaRPr>
          </a:p>
        </p:txBody>
      </p:sp>
      <p:sp>
        <p:nvSpPr>
          <p:cNvPr id="27652" name="Dian numeron paikkamerkki 3"/>
          <p:cNvSpPr>
            <a:spLocks noGrp="1"/>
          </p:cNvSpPr>
          <p:nvPr>
            <p:ph type="sldNum" sz="quarter" idx="5"/>
          </p:nvPr>
        </p:nvSpPr>
        <p:spPr>
          <a:noFill/>
        </p:spPr>
        <p:txBody>
          <a:bodyPr/>
          <a:lstStyle/>
          <a:p>
            <a:fld id="{BD3EA385-0192-4909-AF33-F886A6F4AFBD}" type="slidenum">
              <a:rPr lang="fi-FI" smtClean="0">
                <a:latin typeface="Arial" charset="0"/>
              </a:rPr>
              <a:pPr/>
              <a:t>13</a:t>
            </a:fld>
            <a:endParaRPr lang="fi-FI">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0CFB1B71-0B52-462C-9DBF-1FB74B55FAFD}" type="slidenum">
              <a:rPr lang="fi-FI" smtClean="0"/>
              <a:pPr>
                <a:defRPr/>
              </a:pPr>
              <a:t>14</a:t>
            </a:fld>
            <a:endParaRPr lang="fi-FI"/>
          </a:p>
        </p:txBody>
      </p:sp>
    </p:spTree>
    <p:extLst>
      <p:ext uri="{BB962C8B-B14F-4D97-AF65-F5344CB8AC3E}">
        <p14:creationId xmlns:p14="http://schemas.microsoft.com/office/powerpoint/2010/main" val="127081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4" descr="etusivun alapalkki"/>
          <p:cNvPicPr>
            <a:picLocks noChangeAspect="1" noChangeArrowheads="1"/>
          </p:cNvPicPr>
          <p:nvPr/>
        </p:nvPicPr>
        <p:blipFill>
          <a:blip r:embed="rId2" cstate="print"/>
          <a:srcRect/>
          <a:stretch>
            <a:fillRect/>
          </a:stretch>
        </p:blipFill>
        <p:spPr bwMode="auto">
          <a:xfrm>
            <a:off x="179388" y="5954713"/>
            <a:ext cx="8780462" cy="719137"/>
          </a:xfrm>
          <a:prstGeom prst="rect">
            <a:avLst/>
          </a:prstGeom>
          <a:noFill/>
          <a:ln w="9525">
            <a:noFill/>
            <a:miter lim="800000"/>
            <a:headEnd/>
            <a:tailEnd/>
          </a:ln>
        </p:spPr>
      </p:pic>
      <p:pic>
        <p:nvPicPr>
          <p:cNvPr id="5" name="Picture 17" descr="etusivun logo"/>
          <p:cNvPicPr>
            <a:picLocks noChangeAspect="1" noChangeArrowheads="1"/>
          </p:cNvPicPr>
          <p:nvPr/>
        </p:nvPicPr>
        <p:blipFill>
          <a:blip r:embed="rId3" cstate="print"/>
          <a:srcRect/>
          <a:stretch>
            <a:fillRect/>
          </a:stretch>
        </p:blipFill>
        <p:spPr bwMode="auto">
          <a:xfrm>
            <a:off x="682625" y="682625"/>
            <a:ext cx="3044825" cy="1614488"/>
          </a:xfrm>
          <a:prstGeom prst="rect">
            <a:avLst/>
          </a:prstGeom>
          <a:noFill/>
          <a:ln w="9525">
            <a:noFill/>
            <a:miter lim="800000"/>
            <a:headEnd/>
            <a:tailEnd/>
          </a:ln>
        </p:spPr>
      </p:pic>
      <p:sp>
        <p:nvSpPr>
          <p:cNvPr id="4098" name="Rectangle 2"/>
          <p:cNvSpPr>
            <a:spLocks noGrp="1" noChangeArrowheads="1"/>
          </p:cNvSpPr>
          <p:nvPr>
            <p:ph type="ctrTitle"/>
          </p:nvPr>
        </p:nvSpPr>
        <p:spPr>
          <a:xfrm>
            <a:off x="2352675" y="3309938"/>
            <a:ext cx="5099050" cy="1036637"/>
          </a:xfrm>
        </p:spPr>
        <p:txBody>
          <a:bodyPr lIns="36000" tIns="0" rIns="0"/>
          <a:lstStyle>
            <a:lvl1pPr>
              <a:defRPr sz="3200">
                <a:solidFill>
                  <a:schemeClr val="tx2"/>
                </a:solidFill>
              </a:defRPr>
            </a:lvl1pPr>
          </a:lstStyle>
          <a:p>
            <a:r>
              <a:rPr lang="fi-FI"/>
              <a:t>Click to edit Master title style</a:t>
            </a:r>
          </a:p>
        </p:txBody>
      </p:sp>
      <p:sp>
        <p:nvSpPr>
          <p:cNvPr id="4107" name="Rectangle 11"/>
          <p:cNvSpPr>
            <a:spLocks noGrp="1" noChangeArrowheads="1"/>
          </p:cNvSpPr>
          <p:nvPr>
            <p:ph type="subTitle" idx="1"/>
          </p:nvPr>
        </p:nvSpPr>
        <p:spPr>
          <a:xfrm>
            <a:off x="2352675" y="4605338"/>
            <a:ext cx="5099050" cy="431800"/>
          </a:xfrm>
        </p:spPr>
        <p:txBody>
          <a:bodyPr lIns="36000" tIns="45718" rIns="0" bIns="45718"/>
          <a:lstStyle>
            <a:lvl1pPr marL="0" indent="0">
              <a:spcBef>
                <a:spcPct val="0"/>
              </a:spcBef>
              <a:buFontTx/>
              <a:buNone/>
              <a:defRPr sz="1600">
                <a:solidFill>
                  <a:srgbClr val="000000"/>
                </a:solidFill>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5"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6" name="Rectangle 6"/>
          <p:cNvSpPr>
            <a:spLocks noGrp="1" noChangeArrowheads="1"/>
          </p:cNvSpPr>
          <p:nvPr>
            <p:ph type="sldNum" sz="quarter" idx="12"/>
          </p:nvPr>
        </p:nvSpPr>
        <p:spPr>
          <a:ln/>
        </p:spPr>
        <p:txBody>
          <a:bodyPr/>
          <a:lstStyle>
            <a:lvl1pPr>
              <a:defRPr/>
            </a:lvl1pPr>
          </a:lstStyle>
          <a:p>
            <a:pPr>
              <a:defRPr/>
            </a:pPr>
            <a:fld id="{6BC6FF6E-14B9-466F-8164-EC9F76B3919F}"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84988" y="549275"/>
            <a:ext cx="1898650" cy="5554663"/>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87450" y="549275"/>
            <a:ext cx="5545138" cy="55546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5"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6" name="Rectangle 6"/>
          <p:cNvSpPr>
            <a:spLocks noGrp="1" noChangeArrowheads="1"/>
          </p:cNvSpPr>
          <p:nvPr>
            <p:ph type="sldNum" sz="quarter" idx="12"/>
          </p:nvPr>
        </p:nvSpPr>
        <p:spPr>
          <a:ln/>
        </p:spPr>
        <p:txBody>
          <a:bodyPr/>
          <a:lstStyle>
            <a:lvl1pPr>
              <a:defRPr/>
            </a:lvl1pPr>
          </a:lstStyle>
          <a:p>
            <a:pPr>
              <a:defRPr/>
            </a:pPr>
            <a:fld id="{7BC19FC3-F451-45A3-84AB-A46C7A974BE0}"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571750" y="549275"/>
            <a:ext cx="6211888" cy="1143000"/>
          </a:xfrm>
        </p:spPr>
        <p:txBody>
          <a:bodyPr/>
          <a:lstStyle/>
          <a:p>
            <a:r>
              <a:rPr lang="fi-FI"/>
              <a:t>Muokkaa perustyyl. napsautt.</a:t>
            </a:r>
          </a:p>
        </p:txBody>
      </p:sp>
      <p:sp>
        <p:nvSpPr>
          <p:cNvPr id="3" name="Tekstin paikkamerkki 2"/>
          <p:cNvSpPr>
            <a:spLocks noGrp="1"/>
          </p:cNvSpPr>
          <p:nvPr>
            <p:ph type="body" sz="half" idx="1"/>
          </p:nvPr>
        </p:nvSpPr>
        <p:spPr>
          <a:xfrm>
            <a:off x="1187450" y="2111375"/>
            <a:ext cx="3721100" cy="39925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060950" y="2111375"/>
            <a:ext cx="3722688" cy="39925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6"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7" name="Rectangle 6"/>
          <p:cNvSpPr>
            <a:spLocks noGrp="1" noChangeArrowheads="1"/>
          </p:cNvSpPr>
          <p:nvPr>
            <p:ph type="sldNum" sz="quarter" idx="12"/>
          </p:nvPr>
        </p:nvSpPr>
        <p:spPr>
          <a:ln/>
        </p:spPr>
        <p:txBody>
          <a:bodyPr/>
          <a:lstStyle>
            <a:lvl1pPr>
              <a:defRPr/>
            </a:lvl1pPr>
          </a:lstStyle>
          <a:p>
            <a:pPr>
              <a:defRPr/>
            </a:pPr>
            <a:fld id="{78C941ED-DED7-4081-885D-83D6F4D0028D}"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4" name="Picture 17" descr="etusivun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2625" y="682625"/>
            <a:ext cx="30448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5375275"/>
            <a:ext cx="87439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2354400" y="3134256"/>
            <a:ext cx="6264000" cy="1152000"/>
          </a:xfrm>
        </p:spPr>
        <p:txBody>
          <a:bodyPr/>
          <a:lstStyle>
            <a:lvl1pPr>
              <a:defRPr sz="3600" b="1"/>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2354400" y="4604400"/>
            <a:ext cx="5097600" cy="824864"/>
          </a:xfrm>
        </p:spPr>
        <p:txBody>
          <a:bodyPr/>
          <a:lstStyle>
            <a:lvl1pPr marL="0" indent="0" algn="l">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48424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4"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2570400" y="550800"/>
            <a:ext cx="6120000" cy="1143000"/>
          </a:xfrm>
        </p:spPr>
        <p:txBody>
          <a:bodyPr/>
          <a:lstStyle>
            <a:lvl1pPr>
              <a:defRPr sz="320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1188000" y="1933200"/>
            <a:ext cx="7506000" cy="4068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ea typeface="+mn-ea"/>
              </a:defRPr>
            </a:lvl1pPr>
          </a:lstStyle>
          <a:p>
            <a:pPr>
              <a:defRPr/>
            </a:pPr>
            <a:r>
              <a:rPr lang="fi-FI"/>
              <a:t>24.10.2017</a:t>
            </a:r>
          </a:p>
        </p:txBody>
      </p:sp>
      <p:sp>
        <p:nvSpPr>
          <p:cNvPr id="6" name="Alatunnisteen paikkamerkki 4"/>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7" name="Dian numeron paikkamerkki 5"/>
          <p:cNvSpPr>
            <a:spLocks noGrp="1"/>
          </p:cNvSpPr>
          <p:nvPr>
            <p:ph type="sldNum" sz="quarter" idx="12"/>
          </p:nvPr>
        </p:nvSpPr>
        <p:spPr/>
        <p:txBody>
          <a:bodyPr/>
          <a:lstStyle>
            <a:lvl1pPr>
              <a:defRPr>
                <a:ea typeface="+mn-ea"/>
              </a:defRPr>
            </a:lvl1pPr>
          </a:lstStyle>
          <a:p>
            <a:pPr>
              <a:defRPr/>
            </a:pPr>
            <a:fld id="{397647E2-6D41-42AA-8701-CC08BB47C53A}" type="slidenum">
              <a:rPr lang="fi-FI"/>
              <a:pPr>
                <a:defRPr/>
              </a:pPr>
              <a:t>‹#›</a:t>
            </a:fld>
            <a:endParaRPr lang="fi-FI"/>
          </a:p>
        </p:txBody>
      </p:sp>
    </p:spTree>
    <p:extLst>
      <p:ext uri="{BB962C8B-B14F-4D97-AF65-F5344CB8AC3E}">
        <p14:creationId xmlns:p14="http://schemas.microsoft.com/office/powerpoint/2010/main" val="689971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1188000" y="4406900"/>
            <a:ext cx="7280299" cy="1188000"/>
          </a:xfrm>
        </p:spPr>
        <p:txBody>
          <a:bodyPr>
            <a:normAutofit/>
          </a:bodyPr>
          <a:lstStyle>
            <a:lvl1pPr algn="l">
              <a:defRPr sz="3200" b="1" cap="none"/>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188000" y="2906713"/>
            <a:ext cx="7280299" cy="1500187"/>
          </a:xfrm>
        </p:spPr>
        <p:txBody>
          <a:bodyPr anchor="b"/>
          <a:lstStyle>
            <a:lvl1pPr marL="0" indent="0">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5" name="Päivämäärän paikkamerkki 3"/>
          <p:cNvSpPr>
            <a:spLocks noGrp="1"/>
          </p:cNvSpPr>
          <p:nvPr>
            <p:ph type="dt" sz="half" idx="10"/>
          </p:nvPr>
        </p:nvSpPr>
        <p:spPr/>
        <p:txBody>
          <a:bodyPr/>
          <a:lstStyle>
            <a:lvl1pPr>
              <a:defRPr>
                <a:ea typeface="+mn-ea"/>
              </a:defRPr>
            </a:lvl1pPr>
          </a:lstStyle>
          <a:p>
            <a:pPr>
              <a:defRPr/>
            </a:pPr>
            <a:r>
              <a:rPr lang="fi-FI"/>
              <a:t>24.10.2017</a:t>
            </a:r>
          </a:p>
        </p:txBody>
      </p:sp>
      <p:sp>
        <p:nvSpPr>
          <p:cNvPr id="6" name="Alatunnisteen paikkamerkki 4"/>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7" name="Dian numeron paikkamerkki 5"/>
          <p:cNvSpPr>
            <a:spLocks noGrp="1"/>
          </p:cNvSpPr>
          <p:nvPr>
            <p:ph type="sldNum" sz="quarter" idx="12"/>
          </p:nvPr>
        </p:nvSpPr>
        <p:spPr/>
        <p:txBody>
          <a:bodyPr/>
          <a:lstStyle>
            <a:lvl1pPr>
              <a:defRPr>
                <a:ea typeface="+mn-ea"/>
              </a:defRPr>
            </a:lvl1pPr>
          </a:lstStyle>
          <a:p>
            <a:pPr>
              <a:defRPr/>
            </a:pPr>
            <a:fld id="{955D9A5C-74D9-40F8-B2CE-DA18F5CAA077}" type="slidenum">
              <a:rPr lang="fi-FI"/>
              <a:pPr>
                <a:defRPr/>
              </a:pPr>
              <a:t>‹#›</a:t>
            </a:fld>
            <a:endParaRPr lang="fi-FI"/>
          </a:p>
        </p:txBody>
      </p:sp>
    </p:spTree>
    <p:extLst>
      <p:ext uri="{BB962C8B-B14F-4D97-AF65-F5344CB8AC3E}">
        <p14:creationId xmlns:p14="http://schemas.microsoft.com/office/powerpoint/2010/main" val="316657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2570400" y="550800"/>
            <a:ext cx="6120000" cy="1143000"/>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1188000" y="2001600"/>
            <a:ext cx="3636000" cy="4068000"/>
          </a:xfrm>
        </p:spPr>
        <p:txBody>
          <a:bodyPr/>
          <a:lstStyle>
            <a:lvl1pPr>
              <a:defRPr sz="2400">
                <a:solidFill>
                  <a:srgbClr val="000000"/>
                </a:solidFill>
              </a:defRPr>
            </a:lvl1pPr>
            <a:lvl2pPr>
              <a:defRPr sz="2200">
                <a:solidFill>
                  <a:srgbClr val="000000"/>
                </a:solidFill>
              </a:defRPr>
            </a:lvl2pPr>
            <a:lvl3pPr>
              <a:defRPr sz="2000">
                <a:solidFill>
                  <a:srgbClr val="000000"/>
                </a:solidFill>
              </a:defRPr>
            </a:lvl3pPr>
            <a:lvl4pPr>
              <a:defRPr sz="18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5054418" y="2001600"/>
            <a:ext cx="3636000" cy="4068000"/>
          </a:xfrm>
        </p:spPr>
        <p:txBody>
          <a:bodyPr/>
          <a:lstStyle>
            <a:lvl1pPr>
              <a:defRPr sz="2400">
                <a:solidFill>
                  <a:srgbClr val="000000"/>
                </a:solidFill>
              </a:defRPr>
            </a:lvl1pPr>
            <a:lvl2pPr>
              <a:defRPr sz="2200">
                <a:solidFill>
                  <a:srgbClr val="000000"/>
                </a:solidFill>
              </a:defRPr>
            </a:lvl2pPr>
            <a:lvl3pPr>
              <a:defRPr sz="2000">
                <a:solidFill>
                  <a:srgbClr val="000000"/>
                </a:solidFill>
              </a:defRPr>
            </a:lvl3pPr>
            <a:lvl4pPr>
              <a:defRPr sz="18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Päivämäärän paikkamerkki 4"/>
          <p:cNvSpPr>
            <a:spLocks noGrp="1"/>
          </p:cNvSpPr>
          <p:nvPr>
            <p:ph type="dt" sz="half" idx="10"/>
          </p:nvPr>
        </p:nvSpPr>
        <p:spPr/>
        <p:txBody>
          <a:bodyPr/>
          <a:lstStyle>
            <a:lvl1pPr>
              <a:defRPr>
                <a:ea typeface="+mn-ea"/>
              </a:defRPr>
            </a:lvl1pPr>
          </a:lstStyle>
          <a:p>
            <a:pPr>
              <a:defRPr/>
            </a:pPr>
            <a:r>
              <a:rPr lang="fi-FI"/>
              <a:t>24.10.2017</a:t>
            </a:r>
          </a:p>
        </p:txBody>
      </p:sp>
      <p:sp>
        <p:nvSpPr>
          <p:cNvPr id="7" name="Alatunnisteen paikkamerkki 5"/>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8" name="Dian numeron paikkamerkki 6"/>
          <p:cNvSpPr>
            <a:spLocks noGrp="1"/>
          </p:cNvSpPr>
          <p:nvPr>
            <p:ph type="sldNum" sz="quarter" idx="12"/>
          </p:nvPr>
        </p:nvSpPr>
        <p:spPr/>
        <p:txBody>
          <a:bodyPr/>
          <a:lstStyle>
            <a:lvl1pPr>
              <a:defRPr>
                <a:ea typeface="+mn-ea"/>
              </a:defRPr>
            </a:lvl1pPr>
          </a:lstStyle>
          <a:p>
            <a:pPr>
              <a:defRPr/>
            </a:pPr>
            <a:fld id="{023AE365-B6AF-41F1-8FF6-02E9C4CBE412}" type="slidenum">
              <a:rPr lang="fi-FI"/>
              <a:pPr>
                <a:defRPr/>
              </a:pPr>
              <a:t>‹#›</a:t>
            </a:fld>
            <a:endParaRPr lang="fi-FI"/>
          </a:p>
        </p:txBody>
      </p:sp>
    </p:spTree>
    <p:extLst>
      <p:ext uri="{BB962C8B-B14F-4D97-AF65-F5344CB8AC3E}">
        <p14:creationId xmlns:p14="http://schemas.microsoft.com/office/powerpoint/2010/main" val="3645597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7"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2570400" y="550800"/>
            <a:ext cx="6120000" cy="1143000"/>
          </a:xfrm>
        </p:spPr>
        <p:txBody>
          <a:bodyPr/>
          <a:lstStyle>
            <a:lvl1pPr>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188000" y="1860544"/>
            <a:ext cx="3636000" cy="639762"/>
          </a:xfrm>
        </p:spPr>
        <p:txBody>
          <a:bodyPr anchor="b"/>
          <a:lstStyle>
            <a:lvl1pPr marL="0" indent="0">
              <a:buNone/>
              <a:defRPr sz="22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1188000" y="2580206"/>
            <a:ext cx="3636000" cy="3492000"/>
          </a:xfrm>
        </p:spPr>
        <p:txBody>
          <a:bodyPr/>
          <a:lstStyle>
            <a:lvl1pPr>
              <a:defRPr sz="20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5057888" y="1860544"/>
            <a:ext cx="3636000" cy="639762"/>
          </a:xfrm>
        </p:spPr>
        <p:txBody>
          <a:bodyPr anchor="b"/>
          <a:lstStyle>
            <a:lvl1pPr marL="0" indent="0">
              <a:buNone/>
              <a:defRPr sz="22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5057888" y="2580206"/>
            <a:ext cx="3636000" cy="3492000"/>
          </a:xfrm>
        </p:spPr>
        <p:txBody>
          <a:bodyPr/>
          <a:lstStyle>
            <a:lvl1pPr>
              <a:defRPr sz="20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6"/>
          <p:cNvSpPr>
            <a:spLocks noGrp="1"/>
          </p:cNvSpPr>
          <p:nvPr>
            <p:ph type="dt" sz="half" idx="10"/>
          </p:nvPr>
        </p:nvSpPr>
        <p:spPr/>
        <p:txBody>
          <a:bodyPr/>
          <a:lstStyle>
            <a:lvl1pPr>
              <a:defRPr>
                <a:ea typeface="+mn-ea"/>
              </a:defRPr>
            </a:lvl1pPr>
          </a:lstStyle>
          <a:p>
            <a:pPr>
              <a:defRPr/>
            </a:pPr>
            <a:r>
              <a:rPr lang="fi-FI"/>
              <a:t>24.10.2017</a:t>
            </a:r>
          </a:p>
        </p:txBody>
      </p:sp>
      <p:sp>
        <p:nvSpPr>
          <p:cNvPr id="9" name="Alatunnisteen paikkamerkki 7"/>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10" name="Dian numeron paikkamerkki 8"/>
          <p:cNvSpPr>
            <a:spLocks noGrp="1"/>
          </p:cNvSpPr>
          <p:nvPr>
            <p:ph type="sldNum" sz="quarter" idx="12"/>
          </p:nvPr>
        </p:nvSpPr>
        <p:spPr/>
        <p:txBody>
          <a:bodyPr/>
          <a:lstStyle>
            <a:lvl1pPr>
              <a:defRPr>
                <a:ea typeface="+mn-ea"/>
              </a:defRPr>
            </a:lvl1pPr>
          </a:lstStyle>
          <a:p>
            <a:pPr>
              <a:defRPr/>
            </a:pPr>
            <a:fld id="{A63704F6-56F7-4350-9447-F38B5FA77D21}" type="slidenum">
              <a:rPr lang="fi-FI"/>
              <a:pPr>
                <a:defRPr/>
              </a:pPr>
              <a:t>‹#›</a:t>
            </a:fld>
            <a:endParaRPr lang="fi-FI"/>
          </a:p>
        </p:txBody>
      </p:sp>
    </p:spTree>
    <p:extLst>
      <p:ext uri="{BB962C8B-B14F-4D97-AF65-F5344CB8AC3E}">
        <p14:creationId xmlns:p14="http://schemas.microsoft.com/office/powerpoint/2010/main" val="2969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3"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2570400" y="550800"/>
            <a:ext cx="6120000" cy="1143000"/>
          </a:xfrm>
        </p:spPr>
        <p:txBody>
          <a:bodyPr/>
          <a:lstStyle/>
          <a:p>
            <a:r>
              <a:rPr lang="fi-FI" dirty="0"/>
              <a:t>Muokkaa </a:t>
            </a:r>
            <a:r>
              <a:rPr lang="fi-FI" dirty="0" err="1"/>
              <a:t>perustyyl</a:t>
            </a:r>
            <a:r>
              <a:rPr lang="fi-FI" dirty="0"/>
              <a:t>. </a:t>
            </a:r>
            <a:r>
              <a:rPr lang="fi-FI" dirty="0" err="1"/>
              <a:t>napsautt</a:t>
            </a:r>
            <a:r>
              <a:rPr lang="fi-FI" dirty="0"/>
              <a:t>.</a:t>
            </a:r>
          </a:p>
        </p:txBody>
      </p:sp>
      <p:sp>
        <p:nvSpPr>
          <p:cNvPr id="4" name="Päivämäärän paikkamerkki 2"/>
          <p:cNvSpPr>
            <a:spLocks noGrp="1"/>
          </p:cNvSpPr>
          <p:nvPr>
            <p:ph type="dt" sz="half" idx="10"/>
          </p:nvPr>
        </p:nvSpPr>
        <p:spPr/>
        <p:txBody>
          <a:bodyPr/>
          <a:lstStyle>
            <a:lvl1pPr>
              <a:defRPr>
                <a:ea typeface="+mn-ea"/>
              </a:defRPr>
            </a:lvl1pPr>
          </a:lstStyle>
          <a:p>
            <a:pPr>
              <a:defRPr/>
            </a:pPr>
            <a:r>
              <a:rPr lang="fi-FI"/>
              <a:t>24.10.2017</a:t>
            </a:r>
          </a:p>
        </p:txBody>
      </p:sp>
      <p:sp>
        <p:nvSpPr>
          <p:cNvPr id="5" name="Alatunnisteen paikkamerkki 3"/>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6" name="Dian numeron paikkamerkki 4"/>
          <p:cNvSpPr>
            <a:spLocks noGrp="1"/>
          </p:cNvSpPr>
          <p:nvPr>
            <p:ph type="sldNum" sz="quarter" idx="12"/>
          </p:nvPr>
        </p:nvSpPr>
        <p:spPr/>
        <p:txBody>
          <a:bodyPr/>
          <a:lstStyle>
            <a:lvl1pPr>
              <a:defRPr>
                <a:ea typeface="+mn-ea"/>
              </a:defRPr>
            </a:lvl1pPr>
          </a:lstStyle>
          <a:p>
            <a:pPr>
              <a:defRPr/>
            </a:pPr>
            <a:fld id="{C24A5F3D-4461-4396-9463-8761C437B777}" type="slidenum">
              <a:rPr lang="fi-FI"/>
              <a:pPr>
                <a:defRPr/>
              </a:pPr>
              <a:t>‹#›</a:t>
            </a:fld>
            <a:endParaRPr lang="fi-FI"/>
          </a:p>
        </p:txBody>
      </p:sp>
    </p:spTree>
    <p:extLst>
      <p:ext uri="{BB962C8B-B14F-4D97-AF65-F5344CB8AC3E}">
        <p14:creationId xmlns:p14="http://schemas.microsoft.com/office/powerpoint/2010/main" val="4173672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äivämäärän paikkamerkki 1"/>
          <p:cNvSpPr>
            <a:spLocks noGrp="1"/>
          </p:cNvSpPr>
          <p:nvPr>
            <p:ph type="dt" sz="half" idx="10"/>
          </p:nvPr>
        </p:nvSpPr>
        <p:spPr/>
        <p:txBody>
          <a:bodyPr/>
          <a:lstStyle>
            <a:lvl1pPr>
              <a:defRPr>
                <a:ea typeface="+mn-ea"/>
              </a:defRPr>
            </a:lvl1pPr>
          </a:lstStyle>
          <a:p>
            <a:pPr>
              <a:defRPr/>
            </a:pPr>
            <a:r>
              <a:rPr lang="fi-FI"/>
              <a:t>24.10.2017</a:t>
            </a:r>
          </a:p>
        </p:txBody>
      </p:sp>
      <p:sp>
        <p:nvSpPr>
          <p:cNvPr id="4" name="Alatunnisteen paikkamerkki 2"/>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5" name="Dian numeron paikkamerkki 3"/>
          <p:cNvSpPr>
            <a:spLocks noGrp="1"/>
          </p:cNvSpPr>
          <p:nvPr>
            <p:ph type="sldNum" sz="quarter" idx="12"/>
          </p:nvPr>
        </p:nvSpPr>
        <p:spPr/>
        <p:txBody>
          <a:bodyPr/>
          <a:lstStyle>
            <a:lvl1pPr>
              <a:defRPr>
                <a:ea typeface="+mn-ea"/>
              </a:defRPr>
            </a:lvl1pPr>
          </a:lstStyle>
          <a:p>
            <a:pPr>
              <a:defRPr/>
            </a:pPr>
            <a:fld id="{9BA0CC52-DDC5-4275-B0AE-45A93E734570}" type="slidenum">
              <a:rPr lang="fi-FI"/>
              <a:pPr>
                <a:defRPr/>
              </a:pPr>
              <a:t>‹#›</a:t>
            </a:fld>
            <a:endParaRPr lang="fi-FI"/>
          </a:p>
        </p:txBody>
      </p:sp>
    </p:spTree>
    <p:extLst>
      <p:ext uri="{BB962C8B-B14F-4D97-AF65-F5344CB8AC3E}">
        <p14:creationId xmlns:p14="http://schemas.microsoft.com/office/powerpoint/2010/main" val="302848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5"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6" name="Rectangle 6"/>
          <p:cNvSpPr>
            <a:spLocks noGrp="1" noChangeArrowheads="1"/>
          </p:cNvSpPr>
          <p:nvPr>
            <p:ph type="sldNum" sz="quarter" idx="12"/>
          </p:nvPr>
        </p:nvSpPr>
        <p:spPr>
          <a:ln/>
        </p:spPr>
        <p:txBody>
          <a:bodyPr/>
          <a:lstStyle>
            <a:lvl1pPr>
              <a:defRPr/>
            </a:lvl1pPr>
          </a:lstStyle>
          <a:p>
            <a:pPr>
              <a:defRPr/>
            </a:pPr>
            <a:fld id="{67B48932-3177-4D26-B47E-BF4CD291101B}" type="slidenum">
              <a:rPr lang="fi-FI"/>
              <a:pPr>
                <a:defRPr/>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5"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1188000" y="1643050"/>
            <a:ext cx="3008313" cy="785818"/>
          </a:xfrm>
        </p:spPr>
        <p:txBody>
          <a:bodyPr anchor="b"/>
          <a:lstStyle>
            <a:lvl1pPr algn="l">
              <a:defRPr sz="2400" b="1"/>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357686" y="500042"/>
            <a:ext cx="4329114" cy="5626121"/>
          </a:xfrm>
        </p:spPr>
        <p:txBody>
          <a:bodyPr/>
          <a:lstStyle>
            <a:lvl1pPr>
              <a:defRPr sz="2400">
                <a:solidFill>
                  <a:srgbClr val="000000"/>
                </a:solidFill>
              </a:defRPr>
            </a:lvl1pPr>
            <a:lvl2pPr>
              <a:defRPr sz="2200">
                <a:solidFill>
                  <a:srgbClr val="000000"/>
                </a:solidFill>
              </a:defRPr>
            </a:lvl2pPr>
            <a:lvl3pPr>
              <a:defRPr sz="2000">
                <a:solidFill>
                  <a:srgbClr val="000000"/>
                </a:solidFill>
              </a:defRPr>
            </a:lvl3pPr>
            <a:lvl4pPr>
              <a:defRPr sz="18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1188000" y="2500306"/>
            <a:ext cx="3008313" cy="3625857"/>
          </a:xfrm>
        </p:spPr>
        <p:txBody>
          <a:bodyPr/>
          <a:lstStyle>
            <a:lvl1pPr marL="0" indent="0">
              <a:buNone/>
              <a:defRPr sz="18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6" name="Päivämäärän paikkamerkki 4"/>
          <p:cNvSpPr>
            <a:spLocks noGrp="1"/>
          </p:cNvSpPr>
          <p:nvPr>
            <p:ph type="dt" sz="half" idx="10"/>
          </p:nvPr>
        </p:nvSpPr>
        <p:spPr/>
        <p:txBody>
          <a:bodyPr/>
          <a:lstStyle>
            <a:lvl1pPr>
              <a:defRPr>
                <a:ea typeface="+mn-ea"/>
              </a:defRPr>
            </a:lvl1pPr>
          </a:lstStyle>
          <a:p>
            <a:pPr>
              <a:defRPr/>
            </a:pPr>
            <a:r>
              <a:rPr lang="fi-FI"/>
              <a:t>24.10.2017</a:t>
            </a:r>
          </a:p>
        </p:txBody>
      </p:sp>
      <p:sp>
        <p:nvSpPr>
          <p:cNvPr id="7" name="Alatunnisteen paikkamerkki 5"/>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8" name="Dian numeron paikkamerkki 6"/>
          <p:cNvSpPr>
            <a:spLocks noGrp="1"/>
          </p:cNvSpPr>
          <p:nvPr>
            <p:ph type="sldNum" sz="quarter" idx="12"/>
          </p:nvPr>
        </p:nvSpPr>
        <p:spPr/>
        <p:txBody>
          <a:bodyPr/>
          <a:lstStyle>
            <a:lvl1pPr>
              <a:defRPr>
                <a:ea typeface="+mn-ea"/>
              </a:defRPr>
            </a:lvl1pPr>
          </a:lstStyle>
          <a:p>
            <a:pPr>
              <a:defRPr/>
            </a:pPr>
            <a:fld id="{6538EC4D-21FA-4774-9FF4-65512ADC6534}" type="slidenum">
              <a:rPr lang="fi-FI"/>
              <a:pPr>
                <a:defRPr/>
              </a:pPr>
              <a:t>‹#›</a:t>
            </a:fld>
            <a:endParaRPr lang="fi-FI"/>
          </a:p>
        </p:txBody>
      </p:sp>
    </p:spTree>
    <p:extLst>
      <p:ext uri="{BB962C8B-B14F-4D97-AF65-F5344CB8AC3E}">
        <p14:creationId xmlns:p14="http://schemas.microsoft.com/office/powerpoint/2010/main" val="3258586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5"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2571736" y="4800600"/>
            <a:ext cx="6072230" cy="566738"/>
          </a:xfrm>
        </p:spPr>
        <p:txBody>
          <a:bodyPr anchor="b"/>
          <a:lstStyle>
            <a:lvl1pPr algn="l">
              <a:defRPr sz="2000" b="1"/>
            </a:lvl1pPr>
          </a:lstStyle>
          <a:p>
            <a:r>
              <a:rPr lang="fi-FI" dirty="0"/>
              <a:t>Muokkaa </a:t>
            </a:r>
            <a:r>
              <a:rPr lang="fi-FI" dirty="0" err="1"/>
              <a:t>perustyyl</a:t>
            </a:r>
            <a:r>
              <a:rPr lang="fi-FI" dirty="0"/>
              <a:t>. </a:t>
            </a:r>
            <a:r>
              <a:rPr lang="fi-FI" dirty="0" err="1"/>
              <a:t>napsautt</a:t>
            </a:r>
            <a:r>
              <a:rPr lang="fi-FI" dirty="0"/>
              <a:t>.</a:t>
            </a:r>
          </a:p>
        </p:txBody>
      </p:sp>
      <p:sp>
        <p:nvSpPr>
          <p:cNvPr id="3" name="Kuvan paikkamerkki 2"/>
          <p:cNvSpPr>
            <a:spLocks noGrp="1"/>
          </p:cNvSpPr>
          <p:nvPr>
            <p:ph type="pic" idx="1"/>
          </p:nvPr>
        </p:nvSpPr>
        <p:spPr>
          <a:xfrm>
            <a:off x="2571736" y="612775"/>
            <a:ext cx="6072230" cy="4114800"/>
          </a:xfrm>
        </p:spPr>
        <p:txBody>
          <a:bodyPr rtlCol="0">
            <a:normAutofit/>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4" name="Tekstin paikkamerkki 3"/>
          <p:cNvSpPr>
            <a:spLocks noGrp="1"/>
          </p:cNvSpPr>
          <p:nvPr>
            <p:ph type="body" sz="half" idx="2"/>
          </p:nvPr>
        </p:nvSpPr>
        <p:spPr>
          <a:xfrm>
            <a:off x="2571736" y="5367338"/>
            <a:ext cx="6072230" cy="633430"/>
          </a:xfrm>
        </p:spPr>
        <p:txBody>
          <a:bodyPr/>
          <a:lstStyle>
            <a:lvl1pPr marL="0" indent="0">
              <a:buNone/>
              <a:defRPr sz="16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6" name="Päivämäärän paikkamerkki 4"/>
          <p:cNvSpPr>
            <a:spLocks noGrp="1"/>
          </p:cNvSpPr>
          <p:nvPr>
            <p:ph type="dt" sz="half" idx="10"/>
          </p:nvPr>
        </p:nvSpPr>
        <p:spPr/>
        <p:txBody>
          <a:bodyPr/>
          <a:lstStyle>
            <a:lvl1pPr>
              <a:defRPr>
                <a:ea typeface="+mn-ea"/>
              </a:defRPr>
            </a:lvl1pPr>
          </a:lstStyle>
          <a:p>
            <a:pPr>
              <a:defRPr/>
            </a:pPr>
            <a:r>
              <a:rPr lang="fi-FI"/>
              <a:t>24.10.2017</a:t>
            </a:r>
          </a:p>
        </p:txBody>
      </p:sp>
      <p:sp>
        <p:nvSpPr>
          <p:cNvPr id="7" name="Alatunnisteen paikkamerkki 5"/>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8" name="Dian numeron paikkamerkki 6"/>
          <p:cNvSpPr>
            <a:spLocks noGrp="1"/>
          </p:cNvSpPr>
          <p:nvPr>
            <p:ph type="sldNum" sz="quarter" idx="12"/>
          </p:nvPr>
        </p:nvSpPr>
        <p:spPr/>
        <p:txBody>
          <a:bodyPr/>
          <a:lstStyle>
            <a:lvl1pPr>
              <a:defRPr>
                <a:ea typeface="+mn-ea"/>
              </a:defRPr>
            </a:lvl1pPr>
          </a:lstStyle>
          <a:p>
            <a:pPr>
              <a:defRPr/>
            </a:pPr>
            <a:fld id="{772AD00C-5A7E-4828-AD45-B82ACB320307}" type="slidenum">
              <a:rPr lang="fi-FI"/>
              <a:pPr>
                <a:defRPr/>
              </a:pPr>
              <a:t>‹#›</a:t>
            </a:fld>
            <a:endParaRPr lang="fi-FI"/>
          </a:p>
        </p:txBody>
      </p:sp>
    </p:spTree>
    <p:extLst>
      <p:ext uri="{BB962C8B-B14F-4D97-AF65-F5344CB8AC3E}">
        <p14:creationId xmlns:p14="http://schemas.microsoft.com/office/powerpoint/2010/main" val="941122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4"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19796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2570400" y="550800"/>
            <a:ext cx="6120000" cy="1143000"/>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p:nvPr>
        </p:nvSpPr>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ea typeface="+mn-ea"/>
              </a:defRPr>
            </a:lvl1pPr>
          </a:lstStyle>
          <a:p>
            <a:pPr>
              <a:defRPr/>
            </a:pPr>
            <a:r>
              <a:rPr lang="fi-FI"/>
              <a:t>24.10.2017</a:t>
            </a:r>
          </a:p>
        </p:txBody>
      </p:sp>
      <p:sp>
        <p:nvSpPr>
          <p:cNvPr id="6" name="Alatunnisteen paikkamerkki 4"/>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7" name="Dian numeron paikkamerkki 5"/>
          <p:cNvSpPr>
            <a:spLocks noGrp="1"/>
          </p:cNvSpPr>
          <p:nvPr>
            <p:ph type="sldNum" sz="quarter" idx="12"/>
          </p:nvPr>
        </p:nvSpPr>
        <p:spPr/>
        <p:txBody>
          <a:bodyPr/>
          <a:lstStyle>
            <a:lvl1pPr>
              <a:defRPr>
                <a:ea typeface="+mn-ea"/>
              </a:defRPr>
            </a:lvl1pPr>
          </a:lstStyle>
          <a:p>
            <a:pPr>
              <a:defRPr/>
            </a:pPr>
            <a:fld id="{63DD3CEC-4097-438F-8F92-9DFA15DA5B13}" type="slidenum">
              <a:rPr lang="fi-FI"/>
              <a:pPr>
                <a:defRPr/>
              </a:pPr>
              <a:t>‹#›</a:t>
            </a:fld>
            <a:endParaRPr lang="fi-FI"/>
          </a:p>
        </p:txBody>
      </p:sp>
    </p:spTree>
    <p:extLst>
      <p:ext uri="{BB962C8B-B14F-4D97-AF65-F5344CB8AC3E}">
        <p14:creationId xmlns:p14="http://schemas.microsoft.com/office/powerpoint/2010/main" val="362960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4" name="Picture 16" descr="pikku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3825" y="163513"/>
            <a:ext cx="1185863"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ystysuora otsikko 1"/>
          <p:cNvSpPr>
            <a:spLocks noGrp="1"/>
          </p:cNvSpPr>
          <p:nvPr>
            <p:ph type="title" orient="vert"/>
          </p:nvPr>
        </p:nvSpPr>
        <p:spPr>
          <a:xfrm>
            <a:off x="6629400" y="2285992"/>
            <a:ext cx="2057400" cy="3840171"/>
          </a:xfrm>
        </p:spPr>
        <p:txBody>
          <a:bodyPr vert="eaVert"/>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p:nvPr>
        </p:nvSpPr>
        <p:spPr>
          <a:xfrm>
            <a:off x="457200" y="1285860"/>
            <a:ext cx="6019800" cy="4840303"/>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ea typeface="+mn-ea"/>
              </a:defRPr>
            </a:lvl1pPr>
          </a:lstStyle>
          <a:p>
            <a:pPr>
              <a:defRPr/>
            </a:pPr>
            <a:r>
              <a:rPr lang="fi-FI"/>
              <a:t>24.10.2017</a:t>
            </a:r>
          </a:p>
        </p:txBody>
      </p:sp>
      <p:sp>
        <p:nvSpPr>
          <p:cNvPr id="6" name="Alatunnisteen paikkamerkki 4"/>
          <p:cNvSpPr>
            <a:spLocks noGrp="1"/>
          </p:cNvSpPr>
          <p:nvPr>
            <p:ph type="ftr" sz="quarter" idx="11"/>
          </p:nvPr>
        </p:nvSpPr>
        <p:spPr/>
        <p:txBody>
          <a:bodyPr/>
          <a:lstStyle>
            <a:lvl1pPr>
              <a:defRPr>
                <a:ea typeface="+mn-ea"/>
              </a:defRPr>
            </a:lvl1pPr>
          </a:lstStyle>
          <a:p>
            <a:pPr>
              <a:defRPr/>
            </a:pPr>
            <a:r>
              <a:rPr lang="fi-FI"/>
              <a:t>Häirinnän ja epäasiallisen kohtelun ehkäisy ja käsittely -ohje</a:t>
            </a:r>
          </a:p>
        </p:txBody>
      </p:sp>
      <p:sp>
        <p:nvSpPr>
          <p:cNvPr id="7" name="Dian numeron paikkamerkki 5"/>
          <p:cNvSpPr>
            <a:spLocks noGrp="1"/>
          </p:cNvSpPr>
          <p:nvPr>
            <p:ph type="sldNum" sz="quarter" idx="12"/>
          </p:nvPr>
        </p:nvSpPr>
        <p:spPr/>
        <p:txBody>
          <a:bodyPr/>
          <a:lstStyle>
            <a:lvl1pPr>
              <a:defRPr>
                <a:ea typeface="+mn-ea"/>
              </a:defRPr>
            </a:lvl1pPr>
          </a:lstStyle>
          <a:p>
            <a:pPr>
              <a:defRPr/>
            </a:pPr>
            <a:fld id="{5E1D1FCA-7284-4AD2-8ADE-EA31B32E539E}" type="slidenum">
              <a:rPr lang="fi-FI"/>
              <a:pPr>
                <a:defRPr/>
              </a:pPr>
              <a:t>‹#›</a:t>
            </a:fld>
            <a:endParaRPr lang="fi-FI"/>
          </a:p>
        </p:txBody>
      </p:sp>
    </p:spTree>
    <p:extLst>
      <p:ext uri="{BB962C8B-B14F-4D97-AF65-F5344CB8AC3E}">
        <p14:creationId xmlns:p14="http://schemas.microsoft.com/office/powerpoint/2010/main" val="143672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5"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6" name="Rectangle 6"/>
          <p:cNvSpPr>
            <a:spLocks noGrp="1" noChangeArrowheads="1"/>
          </p:cNvSpPr>
          <p:nvPr>
            <p:ph type="sldNum" sz="quarter" idx="12"/>
          </p:nvPr>
        </p:nvSpPr>
        <p:spPr>
          <a:ln/>
        </p:spPr>
        <p:txBody>
          <a:bodyPr/>
          <a:lstStyle>
            <a:lvl1pPr>
              <a:defRPr/>
            </a:lvl1pPr>
          </a:lstStyle>
          <a:p>
            <a:pPr>
              <a:defRPr/>
            </a:pPr>
            <a:fld id="{642D7341-3E47-45E6-BAE6-A8CC93A296B0}"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87450" y="2111375"/>
            <a:ext cx="37211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060950" y="2111375"/>
            <a:ext cx="3722688"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6"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7" name="Rectangle 6"/>
          <p:cNvSpPr>
            <a:spLocks noGrp="1" noChangeArrowheads="1"/>
          </p:cNvSpPr>
          <p:nvPr>
            <p:ph type="sldNum" sz="quarter" idx="12"/>
          </p:nvPr>
        </p:nvSpPr>
        <p:spPr>
          <a:ln/>
        </p:spPr>
        <p:txBody>
          <a:bodyPr/>
          <a:lstStyle>
            <a:lvl1pPr>
              <a:defRPr/>
            </a:lvl1pPr>
          </a:lstStyle>
          <a:p>
            <a:pPr>
              <a:defRPr/>
            </a:pPr>
            <a:fld id="{1A23188C-7C51-43F9-BC1E-19CA536094B3}"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8"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9" name="Rectangle 6"/>
          <p:cNvSpPr>
            <a:spLocks noGrp="1" noChangeArrowheads="1"/>
          </p:cNvSpPr>
          <p:nvPr>
            <p:ph type="sldNum" sz="quarter" idx="12"/>
          </p:nvPr>
        </p:nvSpPr>
        <p:spPr>
          <a:ln/>
        </p:spPr>
        <p:txBody>
          <a:bodyPr/>
          <a:lstStyle>
            <a:lvl1pPr>
              <a:defRPr/>
            </a:lvl1pPr>
          </a:lstStyle>
          <a:p>
            <a:pPr>
              <a:defRPr/>
            </a:pPr>
            <a:fld id="{2A510CEA-F7B9-40C7-9561-411752EC34C0}"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4"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5" name="Rectangle 6"/>
          <p:cNvSpPr>
            <a:spLocks noGrp="1" noChangeArrowheads="1"/>
          </p:cNvSpPr>
          <p:nvPr>
            <p:ph type="sldNum" sz="quarter" idx="12"/>
          </p:nvPr>
        </p:nvSpPr>
        <p:spPr>
          <a:ln/>
        </p:spPr>
        <p:txBody>
          <a:bodyPr/>
          <a:lstStyle>
            <a:lvl1pPr>
              <a:defRPr/>
            </a:lvl1pPr>
          </a:lstStyle>
          <a:p>
            <a:pPr>
              <a:defRPr/>
            </a:pPr>
            <a:fld id="{709DC7B7-D410-446A-8213-73239E08685F}"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3"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4" name="Rectangle 6"/>
          <p:cNvSpPr>
            <a:spLocks noGrp="1" noChangeArrowheads="1"/>
          </p:cNvSpPr>
          <p:nvPr>
            <p:ph type="sldNum" sz="quarter" idx="12"/>
          </p:nvPr>
        </p:nvSpPr>
        <p:spPr>
          <a:ln/>
        </p:spPr>
        <p:txBody>
          <a:bodyPr/>
          <a:lstStyle>
            <a:lvl1pPr>
              <a:defRPr/>
            </a:lvl1pPr>
          </a:lstStyle>
          <a:p>
            <a:pPr>
              <a:defRPr/>
            </a:pPr>
            <a:fld id="{1431AC74-441B-4251-8D30-242E6F7A3CF9}"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6"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7" name="Rectangle 6"/>
          <p:cNvSpPr>
            <a:spLocks noGrp="1" noChangeArrowheads="1"/>
          </p:cNvSpPr>
          <p:nvPr>
            <p:ph type="sldNum" sz="quarter" idx="12"/>
          </p:nvPr>
        </p:nvSpPr>
        <p:spPr>
          <a:ln/>
        </p:spPr>
        <p:txBody>
          <a:bodyPr/>
          <a:lstStyle>
            <a:lvl1pPr>
              <a:defRPr/>
            </a:lvl1pPr>
          </a:lstStyle>
          <a:p>
            <a:pPr>
              <a:defRPr/>
            </a:pPr>
            <a:fld id="{BC984318-A3BB-456B-BB98-8601DC57C1DA}"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r>
              <a:rPr lang="fi-FI"/>
              <a:t>24.10.2017</a:t>
            </a:r>
          </a:p>
        </p:txBody>
      </p:sp>
      <p:sp>
        <p:nvSpPr>
          <p:cNvPr id="6" name="Rectangle 5"/>
          <p:cNvSpPr>
            <a:spLocks noGrp="1" noChangeArrowheads="1"/>
          </p:cNvSpPr>
          <p:nvPr>
            <p:ph type="ftr" sz="quarter" idx="11"/>
          </p:nvPr>
        </p:nvSpPr>
        <p:spPr>
          <a:ln/>
        </p:spPr>
        <p:txBody>
          <a:bodyPr/>
          <a:lstStyle>
            <a:lvl1pPr>
              <a:defRPr/>
            </a:lvl1pPr>
          </a:lstStyle>
          <a:p>
            <a:pPr>
              <a:defRPr/>
            </a:pPr>
            <a:r>
              <a:rPr lang="fi-FI"/>
              <a:t>Häirinnän ja epäasiallisen kohtelun ehkäisy ja käsittely -ohje</a:t>
            </a:r>
          </a:p>
        </p:txBody>
      </p:sp>
      <p:sp>
        <p:nvSpPr>
          <p:cNvPr id="7" name="Rectangle 6"/>
          <p:cNvSpPr>
            <a:spLocks noGrp="1" noChangeArrowheads="1"/>
          </p:cNvSpPr>
          <p:nvPr>
            <p:ph type="sldNum" sz="quarter" idx="12"/>
          </p:nvPr>
        </p:nvSpPr>
        <p:spPr>
          <a:ln/>
        </p:spPr>
        <p:txBody>
          <a:bodyPr/>
          <a:lstStyle>
            <a:lvl1pPr>
              <a:defRPr/>
            </a:lvl1pPr>
          </a:lstStyle>
          <a:p>
            <a:pPr>
              <a:defRPr/>
            </a:pPr>
            <a:fld id="{35E2F0EB-BD67-481C-A63B-FD0BA15077BE}"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71750" y="549275"/>
            <a:ext cx="6211888" cy="1143000"/>
          </a:xfrm>
          <a:prstGeom prst="rect">
            <a:avLst/>
          </a:prstGeom>
          <a:noFill/>
          <a:ln w="9525">
            <a:noFill/>
            <a:miter lim="800000"/>
            <a:headEnd/>
            <a:tailEnd/>
          </a:ln>
        </p:spPr>
        <p:txBody>
          <a:bodyPr vert="horz" wrap="square" lIns="91440" tIns="36000" rIns="36000" bIns="0" numCol="1" anchor="t" anchorCtr="0" compatLnSpc="1">
            <a:prstTxWarp prst="textNoShape">
              <a:avLst/>
            </a:prstTxWarp>
          </a:bodyPr>
          <a:lstStyle/>
          <a:p>
            <a:pPr lvl="0"/>
            <a:r>
              <a:rPr lang="fi-FI"/>
              <a:t>Click to edit Master title style</a:t>
            </a:r>
          </a:p>
        </p:txBody>
      </p:sp>
      <p:sp>
        <p:nvSpPr>
          <p:cNvPr id="1027" name="Rectangle 3"/>
          <p:cNvSpPr>
            <a:spLocks noGrp="1" noChangeArrowheads="1"/>
          </p:cNvSpPr>
          <p:nvPr>
            <p:ph type="body" idx="1"/>
          </p:nvPr>
        </p:nvSpPr>
        <p:spPr bwMode="auto">
          <a:xfrm>
            <a:off x="1187450" y="2111375"/>
            <a:ext cx="7596188" cy="3992563"/>
          </a:xfrm>
          <a:prstGeom prst="rect">
            <a:avLst/>
          </a:prstGeom>
          <a:noFill/>
          <a:ln w="9525">
            <a:noFill/>
            <a:miter lim="800000"/>
            <a:headEnd/>
            <a:tailEnd/>
          </a:ln>
        </p:spPr>
        <p:txBody>
          <a:bodyPr vert="horz" wrap="square" lIns="64800" tIns="45720" rIns="3600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p:txBody>
      </p:sp>
      <p:sp>
        <p:nvSpPr>
          <p:cNvPr id="1028" name="Rectangle 4"/>
          <p:cNvSpPr>
            <a:spLocks noGrp="1" noChangeArrowheads="1"/>
          </p:cNvSpPr>
          <p:nvPr>
            <p:ph type="dt" sz="half" idx="2"/>
          </p:nvPr>
        </p:nvSpPr>
        <p:spPr bwMode="auto">
          <a:xfrm>
            <a:off x="6659563" y="6315075"/>
            <a:ext cx="2220912"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9FC1D3"/>
                </a:solidFill>
                <a:latin typeface="Arial" pitchFamily="34" charset="0"/>
              </a:defRPr>
            </a:lvl1pPr>
          </a:lstStyle>
          <a:p>
            <a:pPr>
              <a:defRPr/>
            </a:pPr>
            <a:r>
              <a:rPr lang="fi-FI"/>
              <a:t>24.10.2017</a:t>
            </a:r>
          </a:p>
        </p:txBody>
      </p:sp>
      <p:sp>
        <p:nvSpPr>
          <p:cNvPr id="1029" name="Rectangle 5"/>
          <p:cNvSpPr>
            <a:spLocks noGrp="1" noChangeArrowheads="1"/>
          </p:cNvSpPr>
          <p:nvPr>
            <p:ph type="ftr" sz="quarter" idx="3"/>
          </p:nvPr>
        </p:nvSpPr>
        <p:spPr bwMode="auto">
          <a:xfrm>
            <a:off x="323850" y="6315075"/>
            <a:ext cx="5038725" cy="209550"/>
          </a:xfrm>
          <a:prstGeom prst="rect">
            <a:avLst/>
          </a:prstGeom>
          <a:noFill/>
          <a:ln w="9525">
            <a:noFill/>
            <a:miter lim="800000"/>
            <a:headEnd/>
            <a:tailEnd/>
          </a:ln>
          <a:effectLst/>
        </p:spPr>
        <p:txBody>
          <a:bodyPr vert="horz" wrap="square" lIns="36000" tIns="45720" rIns="91440" bIns="45720" numCol="1" anchor="t" anchorCtr="0" compatLnSpc="1">
            <a:prstTxWarp prst="textNoShape">
              <a:avLst/>
            </a:prstTxWarp>
          </a:bodyPr>
          <a:lstStyle>
            <a:lvl1pPr>
              <a:defRPr sz="1200">
                <a:solidFill>
                  <a:srgbClr val="9FC1D3"/>
                </a:solidFill>
                <a:latin typeface="Arial" pitchFamily="34" charset="0"/>
              </a:defRPr>
            </a:lvl1pPr>
          </a:lstStyle>
          <a:p>
            <a:pPr>
              <a:defRPr/>
            </a:pPr>
            <a:r>
              <a:rPr lang="fi-FI"/>
              <a:t>Häirinnän ja epäasiallisen kohtelun ehkäisy ja käsittely -ohje</a:t>
            </a:r>
          </a:p>
        </p:txBody>
      </p:sp>
      <p:sp>
        <p:nvSpPr>
          <p:cNvPr id="1030" name="Rectangle 6"/>
          <p:cNvSpPr>
            <a:spLocks noGrp="1" noChangeArrowheads="1"/>
          </p:cNvSpPr>
          <p:nvPr>
            <p:ph type="sldNum" sz="quarter" idx="4"/>
          </p:nvPr>
        </p:nvSpPr>
        <p:spPr bwMode="auto">
          <a:xfrm>
            <a:off x="8174038" y="6526213"/>
            <a:ext cx="709612"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9FC1D3"/>
                </a:solidFill>
                <a:latin typeface="Arial" pitchFamily="34" charset="0"/>
              </a:defRPr>
            </a:lvl1pPr>
          </a:lstStyle>
          <a:p>
            <a:pPr>
              <a:defRPr/>
            </a:pPr>
            <a:fld id="{8BB675B8-097B-47CC-9554-D257E0B89AF0}" type="slidenum">
              <a:rPr lang="fi-FI"/>
              <a:pPr>
                <a:defRPr/>
              </a:pPr>
              <a:t>‹#›</a:t>
            </a:fld>
            <a:endParaRPr lang="fi-FI"/>
          </a:p>
        </p:txBody>
      </p:sp>
      <p:pic>
        <p:nvPicPr>
          <p:cNvPr id="1031" name="Picture 16" descr="pikkulogo"/>
          <p:cNvPicPr>
            <a:picLocks noChangeAspect="1" noChangeArrowheads="1"/>
          </p:cNvPicPr>
          <p:nvPr/>
        </p:nvPicPr>
        <p:blipFill>
          <a:blip r:embed="rId14" cstate="print"/>
          <a:srcRect/>
          <a:stretch>
            <a:fillRect/>
          </a:stretch>
        </p:blipFill>
        <p:spPr bwMode="auto">
          <a:xfrm>
            <a:off x="179388" y="179388"/>
            <a:ext cx="1979612" cy="1185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5"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hf hdr="0"/>
  <p:txStyles>
    <p:titleStyle>
      <a:lvl1pPr algn="l" rtl="0" eaLnBrk="0" fontAlgn="base" hangingPunct="0">
        <a:spcBef>
          <a:spcPct val="0"/>
        </a:spcBef>
        <a:spcAft>
          <a:spcPct val="0"/>
        </a:spcAft>
        <a:defRPr sz="3400">
          <a:solidFill>
            <a:srgbClr val="249FFF"/>
          </a:solidFill>
          <a:latin typeface="+mj-lt"/>
          <a:ea typeface="+mj-ea"/>
          <a:cs typeface="+mj-cs"/>
        </a:defRPr>
      </a:lvl1pPr>
      <a:lvl2pPr algn="l" rtl="0" eaLnBrk="0" fontAlgn="base" hangingPunct="0">
        <a:spcBef>
          <a:spcPct val="0"/>
        </a:spcBef>
        <a:spcAft>
          <a:spcPct val="0"/>
        </a:spcAft>
        <a:defRPr sz="3400">
          <a:solidFill>
            <a:srgbClr val="249FFF"/>
          </a:solidFill>
          <a:latin typeface="Arial" pitchFamily="34" charset="0"/>
        </a:defRPr>
      </a:lvl2pPr>
      <a:lvl3pPr algn="l" rtl="0" eaLnBrk="0" fontAlgn="base" hangingPunct="0">
        <a:spcBef>
          <a:spcPct val="0"/>
        </a:spcBef>
        <a:spcAft>
          <a:spcPct val="0"/>
        </a:spcAft>
        <a:defRPr sz="3400">
          <a:solidFill>
            <a:srgbClr val="249FFF"/>
          </a:solidFill>
          <a:latin typeface="Arial" pitchFamily="34" charset="0"/>
        </a:defRPr>
      </a:lvl3pPr>
      <a:lvl4pPr algn="l" rtl="0" eaLnBrk="0" fontAlgn="base" hangingPunct="0">
        <a:spcBef>
          <a:spcPct val="0"/>
        </a:spcBef>
        <a:spcAft>
          <a:spcPct val="0"/>
        </a:spcAft>
        <a:defRPr sz="3400">
          <a:solidFill>
            <a:srgbClr val="249FFF"/>
          </a:solidFill>
          <a:latin typeface="Arial" pitchFamily="34" charset="0"/>
        </a:defRPr>
      </a:lvl4pPr>
      <a:lvl5pPr algn="l" rtl="0" eaLnBrk="0" fontAlgn="base" hangingPunct="0">
        <a:spcBef>
          <a:spcPct val="0"/>
        </a:spcBef>
        <a:spcAft>
          <a:spcPct val="0"/>
        </a:spcAft>
        <a:defRPr sz="3400">
          <a:solidFill>
            <a:srgbClr val="249FFF"/>
          </a:solidFill>
          <a:latin typeface="Arial" pitchFamily="34" charset="0"/>
        </a:defRPr>
      </a:lvl5pPr>
      <a:lvl6pPr marL="457200" algn="l" rtl="0" fontAlgn="base">
        <a:spcBef>
          <a:spcPct val="0"/>
        </a:spcBef>
        <a:spcAft>
          <a:spcPct val="0"/>
        </a:spcAft>
        <a:defRPr sz="3400">
          <a:solidFill>
            <a:srgbClr val="249FFF"/>
          </a:solidFill>
          <a:latin typeface="Arial" pitchFamily="34" charset="0"/>
        </a:defRPr>
      </a:lvl6pPr>
      <a:lvl7pPr marL="914400" algn="l" rtl="0" fontAlgn="base">
        <a:spcBef>
          <a:spcPct val="0"/>
        </a:spcBef>
        <a:spcAft>
          <a:spcPct val="0"/>
        </a:spcAft>
        <a:defRPr sz="3400">
          <a:solidFill>
            <a:srgbClr val="249FFF"/>
          </a:solidFill>
          <a:latin typeface="Arial" pitchFamily="34" charset="0"/>
        </a:defRPr>
      </a:lvl7pPr>
      <a:lvl8pPr marL="1371600" algn="l" rtl="0" fontAlgn="base">
        <a:spcBef>
          <a:spcPct val="0"/>
        </a:spcBef>
        <a:spcAft>
          <a:spcPct val="0"/>
        </a:spcAft>
        <a:defRPr sz="3400">
          <a:solidFill>
            <a:srgbClr val="249FFF"/>
          </a:solidFill>
          <a:latin typeface="Arial" pitchFamily="34" charset="0"/>
        </a:defRPr>
      </a:lvl8pPr>
      <a:lvl9pPr marL="1828800" algn="l" rtl="0" fontAlgn="base">
        <a:spcBef>
          <a:spcPct val="0"/>
        </a:spcBef>
        <a:spcAft>
          <a:spcPct val="0"/>
        </a:spcAft>
        <a:defRPr sz="3400">
          <a:solidFill>
            <a:srgbClr val="249FFF"/>
          </a:solidFill>
          <a:latin typeface="Arial"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550988" indent="-228600" algn="l" rtl="0" eaLnBrk="0" fontAlgn="base" hangingPunct="0">
        <a:spcBef>
          <a:spcPct val="20000"/>
        </a:spcBef>
        <a:spcAft>
          <a:spcPct val="0"/>
        </a:spcAft>
        <a:buChar char="–"/>
        <a:defRPr sz="1600">
          <a:solidFill>
            <a:schemeClr val="tx1"/>
          </a:solidFill>
          <a:latin typeface="+mn-lt"/>
        </a:defRPr>
      </a:lvl4pPr>
      <a:lvl5pPr marL="2060575" indent="-228600" algn="l" rtl="0" eaLnBrk="0" fontAlgn="base" hangingPunct="0">
        <a:spcBef>
          <a:spcPct val="20000"/>
        </a:spcBef>
        <a:spcAft>
          <a:spcPct val="0"/>
        </a:spcAft>
        <a:buFont typeface="Arial" charset="0"/>
        <a:buChar char="–"/>
        <a:defRPr>
          <a:solidFill>
            <a:schemeClr val="tx1"/>
          </a:solidFill>
          <a:latin typeface="+mn-lt"/>
        </a:defRPr>
      </a:lvl5pPr>
      <a:lvl6pPr marL="2517775" indent="-228600" algn="l" rtl="0" fontAlgn="base">
        <a:spcBef>
          <a:spcPct val="20000"/>
        </a:spcBef>
        <a:spcAft>
          <a:spcPct val="0"/>
        </a:spcAft>
        <a:buFont typeface="Arial" pitchFamily="34" charset="0"/>
        <a:buChar char="–"/>
        <a:defRPr>
          <a:solidFill>
            <a:schemeClr val="tx1"/>
          </a:solidFill>
          <a:latin typeface="+mn-lt"/>
        </a:defRPr>
      </a:lvl6pPr>
      <a:lvl7pPr marL="2974975" indent="-228600" algn="l" rtl="0" fontAlgn="base">
        <a:spcBef>
          <a:spcPct val="20000"/>
        </a:spcBef>
        <a:spcAft>
          <a:spcPct val="0"/>
        </a:spcAft>
        <a:buFont typeface="Arial" pitchFamily="34" charset="0"/>
        <a:buChar char="–"/>
        <a:defRPr>
          <a:solidFill>
            <a:schemeClr val="tx1"/>
          </a:solidFill>
          <a:latin typeface="+mn-lt"/>
        </a:defRPr>
      </a:lvl7pPr>
      <a:lvl8pPr marL="3432175" indent="-228600" algn="l" rtl="0" fontAlgn="base">
        <a:spcBef>
          <a:spcPct val="20000"/>
        </a:spcBef>
        <a:spcAft>
          <a:spcPct val="0"/>
        </a:spcAft>
        <a:buFont typeface="Arial" pitchFamily="34" charset="0"/>
        <a:buChar char="–"/>
        <a:defRPr>
          <a:solidFill>
            <a:schemeClr val="tx1"/>
          </a:solidFill>
          <a:latin typeface="+mn-lt"/>
        </a:defRPr>
      </a:lvl8pPr>
      <a:lvl9pPr marL="3889375" indent="-228600" algn="l" rtl="0" fontAlgn="base">
        <a:spcBef>
          <a:spcPct val="20000"/>
        </a:spcBef>
        <a:spcAft>
          <a:spcPct val="0"/>
        </a:spcAft>
        <a:buFont typeface="Arial" pitchFamily="34" charset="0"/>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2570163" y="550863"/>
            <a:ext cx="6119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perustyyl. napsautt.</a:t>
            </a:r>
          </a:p>
        </p:txBody>
      </p:sp>
      <p:sp>
        <p:nvSpPr>
          <p:cNvPr id="2051" name="Tekstin paikkamerkki 2"/>
          <p:cNvSpPr>
            <a:spLocks noGrp="1"/>
          </p:cNvSpPr>
          <p:nvPr>
            <p:ph type="body" idx="1"/>
          </p:nvPr>
        </p:nvSpPr>
        <p:spPr bwMode="auto">
          <a:xfrm>
            <a:off x="1187450" y="1931988"/>
            <a:ext cx="7507288"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6661150" y="6215063"/>
            <a:ext cx="2133600" cy="252412"/>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9FC1D3"/>
                </a:solidFill>
                <a:ea typeface="Geneva" pitchFamily="124" charset="-128"/>
              </a:defRPr>
            </a:lvl1pPr>
          </a:lstStyle>
          <a:p>
            <a:pPr>
              <a:defRPr/>
            </a:pPr>
            <a:r>
              <a:rPr lang="fi-FI">
                <a:latin typeface="Arial" pitchFamily="34" charset="0"/>
              </a:rPr>
              <a:t>24.10.2017</a:t>
            </a:r>
          </a:p>
        </p:txBody>
      </p:sp>
      <p:sp>
        <p:nvSpPr>
          <p:cNvPr id="5" name="Alatunnisteen paikkamerkki 4"/>
          <p:cNvSpPr>
            <a:spLocks noGrp="1"/>
          </p:cNvSpPr>
          <p:nvPr>
            <p:ph type="ftr" sz="quarter" idx="3"/>
          </p:nvPr>
        </p:nvSpPr>
        <p:spPr>
          <a:xfrm>
            <a:off x="323850" y="6215063"/>
            <a:ext cx="5040313" cy="252412"/>
          </a:xfrm>
          <a:prstGeom prst="rect">
            <a:avLst/>
          </a:prstGeom>
        </p:spPr>
        <p:txBody>
          <a:bodyPr vert="horz" wrap="square" lIns="91440" tIns="45720" rIns="91440" bIns="45720" numCol="1" anchor="ctr" anchorCtr="0" compatLnSpc="1">
            <a:prstTxWarp prst="textNoShape">
              <a:avLst/>
            </a:prstTxWarp>
          </a:bodyPr>
          <a:lstStyle>
            <a:lvl1pPr>
              <a:defRPr sz="1100">
                <a:solidFill>
                  <a:srgbClr val="9FC1D3"/>
                </a:solidFill>
                <a:ea typeface="Geneva" pitchFamily="124" charset="-128"/>
              </a:defRPr>
            </a:lvl1pPr>
          </a:lstStyle>
          <a:p>
            <a:pPr>
              <a:defRPr/>
            </a:pPr>
            <a:r>
              <a:rPr lang="fi-FI">
                <a:latin typeface="Arial" pitchFamily="34" charset="0"/>
              </a:rPr>
              <a:t>Häirinnän ja epäasiallisen kohtelun ehkäisy ja käsittely -ohje</a:t>
            </a:r>
          </a:p>
        </p:txBody>
      </p:sp>
      <p:sp>
        <p:nvSpPr>
          <p:cNvPr id="6" name="Dian numeron paikkamerkki 5"/>
          <p:cNvSpPr>
            <a:spLocks noGrp="1"/>
          </p:cNvSpPr>
          <p:nvPr>
            <p:ph type="sldNum" sz="quarter" idx="4"/>
          </p:nvPr>
        </p:nvSpPr>
        <p:spPr>
          <a:xfrm>
            <a:off x="8018463" y="6462713"/>
            <a:ext cx="757237" cy="252412"/>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9FC1D3"/>
                </a:solidFill>
                <a:ea typeface="Geneva" pitchFamily="124" charset="-128"/>
              </a:defRPr>
            </a:lvl1pPr>
          </a:lstStyle>
          <a:p>
            <a:pPr>
              <a:defRPr/>
            </a:pPr>
            <a:fld id="{FB5C5CE5-1011-49FD-AA4F-E04ADE60855D}" type="slidenum">
              <a:rPr lang="fi-FI">
                <a:latin typeface="Arial" pitchFamily="34" charset="0"/>
              </a:rPr>
              <a:pPr>
                <a:defRPr/>
              </a:pPr>
              <a:t>‹#›</a:t>
            </a:fld>
            <a:endParaRPr lang="fi-FI">
              <a:latin typeface="Arial" pitchFamily="34" charset="0"/>
            </a:endParaRPr>
          </a:p>
        </p:txBody>
      </p:sp>
    </p:spTree>
    <p:extLst>
      <p:ext uri="{BB962C8B-B14F-4D97-AF65-F5344CB8AC3E}">
        <p14:creationId xmlns:p14="http://schemas.microsoft.com/office/powerpoint/2010/main" val="225249844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p:txStyles>
    <p:titleStyle>
      <a:lvl1pPr algn="l" rtl="0" eaLnBrk="0" fontAlgn="base" hangingPunct="0">
        <a:spcBef>
          <a:spcPct val="0"/>
        </a:spcBef>
        <a:spcAft>
          <a:spcPct val="0"/>
        </a:spcAft>
        <a:defRPr sz="3200" kern="1200">
          <a:solidFill>
            <a:schemeClr val="tx1"/>
          </a:solidFill>
          <a:latin typeface="+mj-lt"/>
          <a:ea typeface="Geneva" pitchFamily="124" charset="-128"/>
          <a:cs typeface="Geneva"/>
        </a:defRPr>
      </a:lvl1pPr>
      <a:lvl2pPr algn="l" rtl="0" eaLnBrk="0" fontAlgn="base" hangingPunct="0">
        <a:spcBef>
          <a:spcPct val="0"/>
        </a:spcBef>
        <a:spcAft>
          <a:spcPct val="0"/>
        </a:spcAft>
        <a:defRPr sz="3200">
          <a:solidFill>
            <a:schemeClr val="tx1"/>
          </a:solidFill>
          <a:latin typeface="Arial" pitchFamily="34" charset="0"/>
          <a:ea typeface="Geneva" pitchFamily="124" charset="-128"/>
          <a:cs typeface="Geneva"/>
        </a:defRPr>
      </a:lvl2pPr>
      <a:lvl3pPr algn="l" rtl="0" eaLnBrk="0" fontAlgn="base" hangingPunct="0">
        <a:spcBef>
          <a:spcPct val="0"/>
        </a:spcBef>
        <a:spcAft>
          <a:spcPct val="0"/>
        </a:spcAft>
        <a:defRPr sz="3200">
          <a:solidFill>
            <a:schemeClr val="tx1"/>
          </a:solidFill>
          <a:latin typeface="Arial" pitchFamily="34" charset="0"/>
          <a:ea typeface="Geneva" pitchFamily="124" charset="-128"/>
          <a:cs typeface="Geneva"/>
        </a:defRPr>
      </a:lvl3pPr>
      <a:lvl4pPr algn="l" rtl="0" eaLnBrk="0" fontAlgn="base" hangingPunct="0">
        <a:spcBef>
          <a:spcPct val="0"/>
        </a:spcBef>
        <a:spcAft>
          <a:spcPct val="0"/>
        </a:spcAft>
        <a:defRPr sz="3200">
          <a:solidFill>
            <a:schemeClr val="tx1"/>
          </a:solidFill>
          <a:latin typeface="Arial" pitchFamily="34" charset="0"/>
          <a:ea typeface="Geneva" pitchFamily="124" charset="-128"/>
          <a:cs typeface="Geneva"/>
        </a:defRPr>
      </a:lvl4pPr>
      <a:lvl5pPr algn="l" rtl="0" eaLnBrk="0" fontAlgn="base" hangingPunct="0">
        <a:spcBef>
          <a:spcPct val="0"/>
        </a:spcBef>
        <a:spcAft>
          <a:spcPct val="0"/>
        </a:spcAft>
        <a:defRPr sz="3200">
          <a:solidFill>
            <a:schemeClr val="tx1"/>
          </a:solidFill>
          <a:latin typeface="Arial" pitchFamily="34" charset="0"/>
          <a:ea typeface="Geneva" pitchFamily="124" charset="-128"/>
          <a:cs typeface="Geneva"/>
        </a:defRPr>
      </a:lvl5pPr>
      <a:lvl6pPr marL="457200" algn="l" rtl="0" fontAlgn="base">
        <a:spcBef>
          <a:spcPct val="0"/>
        </a:spcBef>
        <a:spcAft>
          <a:spcPct val="0"/>
        </a:spcAft>
        <a:defRPr sz="3200">
          <a:solidFill>
            <a:schemeClr val="tx1"/>
          </a:solidFill>
          <a:latin typeface="Arial" pitchFamily="34" charset="0"/>
          <a:ea typeface="Geneva" pitchFamily="124" charset="-128"/>
        </a:defRPr>
      </a:lvl6pPr>
      <a:lvl7pPr marL="914400" algn="l" rtl="0" fontAlgn="base">
        <a:spcBef>
          <a:spcPct val="0"/>
        </a:spcBef>
        <a:spcAft>
          <a:spcPct val="0"/>
        </a:spcAft>
        <a:defRPr sz="3200">
          <a:solidFill>
            <a:schemeClr val="tx1"/>
          </a:solidFill>
          <a:latin typeface="Arial" pitchFamily="34" charset="0"/>
          <a:ea typeface="Geneva" pitchFamily="124" charset="-128"/>
        </a:defRPr>
      </a:lvl7pPr>
      <a:lvl8pPr marL="1371600" algn="l" rtl="0" fontAlgn="base">
        <a:spcBef>
          <a:spcPct val="0"/>
        </a:spcBef>
        <a:spcAft>
          <a:spcPct val="0"/>
        </a:spcAft>
        <a:defRPr sz="3200">
          <a:solidFill>
            <a:schemeClr val="tx1"/>
          </a:solidFill>
          <a:latin typeface="Arial" pitchFamily="34" charset="0"/>
          <a:ea typeface="Geneva" pitchFamily="124" charset="-128"/>
        </a:defRPr>
      </a:lvl8pPr>
      <a:lvl9pPr marL="1828800" algn="l" rtl="0" fontAlgn="base">
        <a:spcBef>
          <a:spcPct val="0"/>
        </a:spcBef>
        <a:spcAft>
          <a:spcPct val="0"/>
        </a:spcAft>
        <a:defRPr sz="3200">
          <a:solidFill>
            <a:schemeClr val="tx1"/>
          </a:solidFill>
          <a:latin typeface="Arial" pitchFamily="34" charset="0"/>
          <a:ea typeface="Geneva" pitchFamily="124" charset="-128"/>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000000"/>
          </a:solidFill>
          <a:latin typeface="+mn-lt"/>
          <a:ea typeface="Geneva" pitchFamily="124" charset="-128"/>
          <a:cs typeface="Geneva"/>
        </a:defRPr>
      </a:lvl1pPr>
      <a:lvl2pPr marL="742950" indent="-285750" algn="l" rtl="0" eaLnBrk="0" fontAlgn="base" hangingPunct="0">
        <a:spcBef>
          <a:spcPct val="20000"/>
        </a:spcBef>
        <a:spcAft>
          <a:spcPct val="0"/>
        </a:spcAft>
        <a:buFont typeface="Arial" pitchFamily="34" charset="0"/>
        <a:buChar char="–"/>
        <a:defRPr sz="2200" kern="1200">
          <a:solidFill>
            <a:srgbClr val="000000"/>
          </a:solidFill>
          <a:latin typeface="+mn-lt"/>
          <a:ea typeface="Geneva" pitchFamily="124" charset="-128"/>
          <a:cs typeface="Geneva"/>
        </a:defRPr>
      </a:lvl2pPr>
      <a:lvl3pPr marL="1143000" indent="-228600" algn="l" rtl="0" eaLnBrk="0" fontAlgn="base" hangingPunct="0">
        <a:spcBef>
          <a:spcPct val="20000"/>
        </a:spcBef>
        <a:spcAft>
          <a:spcPct val="0"/>
        </a:spcAft>
        <a:buFont typeface="Arial" pitchFamily="34" charset="0"/>
        <a:buChar char="•"/>
        <a:defRPr sz="2000" kern="1200">
          <a:solidFill>
            <a:srgbClr val="000000"/>
          </a:solidFill>
          <a:latin typeface="+mn-lt"/>
          <a:ea typeface="Geneva" pitchFamily="124" charset="-128"/>
          <a:cs typeface="Geneva"/>
        </a:defRPr>
      </a:lvl3pPr>
      <a:lvl4pPr marL="1600200" indent="-228600" algn="l" rtl="0" eaLnBrk="0" fontAlgn="base" hangingPunct="0">
        <a:spcBef>
          <a:spcPct val="20000"/>
        </a:spcBef>
        <a:spcAft>
          <a:spcPct val="0"/>
        </a:spcAft>
        <a:buFont typeface="Arial" pitchFamily="34" charset="0"/>
        <a:buChar char="–"/>
        <a:defRPr kern="1200">
          <a:solidFill>
            <a:srgbClr val="000000"/>
          </a:solidFill>
          <a:latin typeface="+mn-lt"/>
          <a:ea typeface="Geneva" pitchFamily="124" charset="-128"/>
          <a:cs typeface="Geneva"/>
        </a:defRPr>
      </a:lvl4pPr>
      <a:lvl5pPr marL="2057400" indent="-228600" algn="l" rtl="0" eaLnBrk="0" fontAlgn="base" hangingPunct="0">
        <a:spcBef>
          <a:spcPct val="20000"/>
        </a:spcBef>
        <a:spcAft>
          <a:spcPct val="0"/>
        </a:spcAft>
        <a:buFont typeface="Arial" pitchFamily="34" charset="0"/>
        <a:buChar char="»"/>
        <a:defRPr sz="1600" kern="1200">
          <a:solidFill>
            <a:srgbClr val="000000"/>
          </a:solidFill>
          <a:latin typeface="+mn-lt"/>
          <a:ea typeface="Geneva" pitchFamily="124"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yotilat.espoo.fi/yhteiset/verkostot/TyohyvinvoinninJaTyosuojelunKoordinaatioryhma/Prosessit%20ja%20toimintamallit/Ohje%20h&#228;irinn&#228;n%20ja%20ep&#228;asiallisen%20kohtelun%20ehk&#228;isyyn%20ja%20k&#228;sittelyyn.doc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ttl.fi/fi/tyoyhteiso_ja_esimiestyo/tyopaikkakiusaaminen/sivut/default.aspx" TargetMode="External"/><Relationship Id="rId7"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tyosuojelu.fi/documents/14660/722333/Hairinnan_valvonta_ESAVI2015/817fe8ec-05e6-4ebd-aa36-84eadf989bd0" TargetMode="External"/><Relationship Id="rId11" Type="http://schemas.openxmlformats.org/officeDocument/2006/relationships/image" Target="../media/image27.jpeg"/><Relationship Id="rId5" Type="http://schemas.openxmlformats.org/officeDocument/2006/relationships/hyperlink" Target="http://www.tyosuojelu.fi/documents/14660/2426906/Ep%C3%A4asiallinen+kohtelu+2016/40a39490-3c69-4ddc-ba7a-c50bad3b072b" TargetMode="External"/><Relationship Id="rId10" Type="http://schemas.openxmlformats.org/officeDocument/2006/relationships/image" Target="../media/image26.png"/><Relationship Id="rId4" Type="http://schemas.openxmlformats.org/officeDocument/2006/relationships/hyperlink" Target="http://www.tyosuojelu.fi/tyoolot/epaasiallinen-kohtelu" TargetMode="Externa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a:lstStyle/>
          <a:p>
            <a:r>
              <a:rPr lang="fi-FI" sz="3600" dirty="0"/>
              <a:t>Ohje epäasiallisen kohtelun ehkäisyyn ja käsittelyyn</a:t>
            </a:r>
          </a:p>
        </p:txBody>
      </p:sp>
      <p:sp>
        <p:nvSpPr>
          <p:cNvPr id="3" name="Alaotsikko 2"/>
          <p:cNvSpPr>
            <a:spLocks noGrp="1"/>
          </p:cNvSpPr>
          <p:nvPr>
            <p:ph type="subTitle" idx="1"/>
          </p:nvPr>
        </p:nvSpPr>
        <p:spPr/>
        <p:txBody>
          <a:bodyPr/>
          <a:lstStyle/>
          <a:p>
            <a:r>
              <a:rPr lang="fi-FI" dirty="0">
                <a:solidFill>
                  <a:schemeClr val="accent1"/>
                </a:solidFill>
              </a:rPr>
              <a:t>Materiaali esimiehille asian käsittelyn tueksi</a:t>
            </a:r>
          </a:p>
          <a:p>
            <a:r>
              <a:rPr lang="fi-FI" dirty="0">
                <a:solidFill>
                  <a:schemeClr val="accent1"/>
                </a:solidFill>
              </a:rPr>
              <a:t>24.10.2017</a:t>
            </a:r>
          </a:p>
        </p:txBody>
      </p:sp>
      <p:pic>
        <p:nvPicPr>
          <p:cNvPr id="1029" name="Picture 5" descr="K:\TYÖHYVINVOINTI\PROSESSIT\Työturvallisuusprosessit\Häirintä ja epäasiallinen kohtelu\Papukaij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404664"/>
            <a:ext cx="4239217" cy="258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545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rotWithShape="1">
          <a:blip r:embed="rId2">
            <a:extLst>
              <a:ext uri="{28A0092B-C50C-407E-A947-70E740481C1C}">
                <a14:useLocalDpi xmlns:a14="http://schemas.microsoft.com/office/drawing/2010/main" val="0"/>
              </a:ext>
            </a:extLst>
          </a:blip>
          <a:srcRect l="72226" t="42628" r="2" b="-517"/>
          <a:stretch/>
        </p:blipFill>
        <p:spPr bwMode="auto">
          <a:xfrm>
            <a:off x="6594437" y="2875392"/>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Otsikko 1"/>
          <p:cNvSpPr>
            <a:spLocks noGrp="1"/>
          </p:cNvSpPr>
          <p:nvPr>
            <p:ph type="title"/>
          </p:nvPr>
        </p:nvSpPr>
        <p:spPr>
          <a:xfrm>
            <a:off x="2571750" y="549275"/>
            <a:ext cx="6211888" cy="935038"/>
          </a:xfrm>
        </p:spPr>
        <p:txBody>
          <a:bodyPr/>
          <a:lstStyle/>
          <a:p>
            <a:r>
              <a:rPr lang="fi-FI" sz="2800" dirty="0"/>
              <a:t>Mikä taas ei ole työturvallisuuslaissa (</a:t>
            </a:r>
            <a:r>
              <a:rPr lang="fi-FI" sz="2800" dirty="0" err="1"/>
              <a:t>TtL</a:t>
            </a:r>
            <a:r>
              <a:rPr lang="fi-FI" sz="2800" dirty="0"/>
              <a:t> § 28) tarkoitettua häirintää ja epäasiallista kohtelua 2/3</a:t>
            </a:r>
            <a:endParaRPr lang="fi-FI" sz="2800" b="1" dirty="0"/>
          </a:p>
        </p:txBody>
      </p:sp>
      <p:sp>
        <p:nvSpPr>
          <p:cNvPr id="5123" name="Sisällön paikkamerkki 2"/>
          <p:cNvSpPr>
            <a:spLocks noGrp="1"/>
          </p:cNvSpPr>
          <p:nvPr>
            <p:ph idx="1"/>
          </p:nvPr>
        </p:nvSpPr>
        <p:spPr>
          <a:xfrm>
            <a:off x="1187624" y="2322512"/>
            <a:ext cx="7018164" cy="3992563"/>
          </a:xfrm>
        </p:spPr>
        <p:txBody>
          <a:bodyPr/>
          <a:lstStyle/>
          <a:p>
            <a:r>
              <a:rPr lang="fi-FI" sz="2000" dirty="0"/>
              <a:t>Esimiehen työnjohto-oikeuden käyttäminen, kuten esimerkiksi perustellut määräykset, päätökset, puuttuminen työsuoritukseen, kurinpidolliset toimenpiteet ja muut vastaavat, eivät ole laissa kiellettyä häirintää, vaikka työntekijä saattaisikin kokea esimiehen toimenpiteet epämiellyttäviksi.</a:t>
            </a:r>
          </a:p>
          <a:p>
            <a:r>
              <a:rPr lang="fi-FI" sz="2000" dirty="0"/>
              <a:t>Työnantajalla on oikeus suunnitella, johtaa ja valvoa työntekoa. Esimiehellä on toimivalta päättää työtehtävien laadusta, laajuudesta ja työtavoista sekä työpaikan menettelytavoista. </a:t>
            </a:r>
          </a:p>
          <a:p>
            <a:endParaRPr lang="fi-FI" sz="2000" dirty="0"/>
          </a:p>
          <a:p>
            <a:endParaRPr lang="fi-FI" sz="2000" dirty="0"/>
          </a:p>
        </p:txBody>
      </p:sp>
      <p:sp>
        <p:nvSpPr>
          <p:cNvPr id="5124" name="Dian numeron paikkamerkki 4"/>
          <p:cNvSpPr>
            <a:spLocks noGrp="1"/>
          </p:cNvSpPr>
          <p:nvPr>
            <p:ph type="sldNum" sz="quarter" idx="12"/>
          </p:nvPr>
        </p:nvSpPr>
        <p:spPr>
          <a:noFill/>
        </p:spPr>
        <p:txBody>
          <a:bodyPr/>
          <a:lstStyle/>
          <a:p>
            <a:fld id="{59E98BB8-379E-4042-A4C9-BE8C0B29BA4D}" type="slidenum">
              <a:rPr lang="fi-FI" smtClean="0">
                <a:latin typeface="Arial" charset="0"/>
              </a:rPr>
              <a:pPr/>
              <a:t>10</a:t>
            </a:fld>
            <a:endParaRPr lang="fi-FI">
              <a:latin typeface="Arial" charset="0"/>
            </a:endParaRPr>
          </a:p>
        </p:txBody>
      </p:sp>
      <p:sp>
        <p:nvSpPr>
          <p:cNvPr id="2" name="Alatunnisteen paikkamerkki 1"/>
          <p:cNvSpPr>
            <a:spLocks noGrp="1"/>
          </p:cNvSpPr>
          <p:nvPr>
            <p:ph type="ftr" sz="quarter" idx="11"/>
          </p:nvPr>
        </p:nvSpPr>
        <p:spPr/>
        <p:txBody>
          <a:bodyPr/>
          <a:lstStyle/>
          <a:p>
            <a:pPr>
              <a:defRPr/>
            </a:pPr>
            <a:r>
              <a:rPr lang="fi-FI"/>
              <a:t>Häirinnän ja epäasiallisen kohtelun ehkäisy ja käsittely -ohje</a:t>
            </a:r>
          </a:p>
        </p:txBody>
      </p:sp>
      <p:sp>
        <p:nvSpPr>
          <p:cNvPr id="3" name="Päivämäärän paikkamerkki 2"/>
          <p:cNvSpPr>
            <a:spLocks noGrp="1"/>
          </p:cNvSpPr>
          <p:nvPr>
            <p:ph type="dt" sz="half" idx="10"/>
          </p:nvPr>
        </p:nvSpPr>
        <p:spPr/>
        <p:txBody>
          <a:bodyPr/>
          <a:lstStyle/>
          <a:p>
            <a:pPr>
              <a:defRPr/>
            </a:pPr>
            <a:r>
              <a:rPr lang="fi-FI"/>
              <a:t>24.10.2017</a:t>
            </a:r>
          </a:p>
        </p:txBody>
      </p:sp>
    </p:spTree>
    <p:extLst>
      <p:ext uri="{BB962C8B-B14F-4D97-AF65-F5344CB8AC3E}">
        <p14:creationId xmlns:p14="http://schemas.microsoft.com/office/powerpoint/2010/main" val="74280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rotWithShape="1">
          <a:blip r:embed="rId2">
            <a:extLst>
              <a:ext uri="{28A0092B-C50C-407E-A947-70E740481C1C}">
                <a14:useLocalDpi xmlns:a14="http://schemas.microsoft.com/office/drawing/2010/main" val="0"/>
              </a:ext>
            </a:extLst>
          </a:blip>
          <a:srcRect l="72226" t="42628" r="2" b="-517"/>
          <a:stretch/>
        </p:blipFill>
        <p:spPr bwMode="auto">
          <a:xfrm>
            <a:off x="6594437" y="2875392"/>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isällön paikkamerkki 2"/>
          <p:cNvSpPr>
            <a:spLocks noGrp="1"/>
          </p:cNvSpPr>
          <p:nvPr>
            <p:ph idx="1"/>
          </p:nvPr>
        </p:nvSpPr>
        <p:spPr>
          <a:xfrm>
            <a:off x="1115616" y="2132856"/>
            <a:ext cx="6914406" cy="3992562"/>
          </a:xfrm>
        </p:spPr>
        <p:txBody>
          <a:bodyPr/>
          <a:lstStyle/>
          <a:p>
            <a:r>
              <a:rPr lang="fi-FI" sz="2000" dirty="0"/>
              <a:t>Työtoverien keskinäisistä etu- tai muista ristiriidoista johtuvat konfliktit</a:t>
            </a:r>
          </a:p>
          <a:p>
            <a:r>
              <a:rPr lang="fi-FI" sz="2000" dirty="0"/>
              <a:t>Työpaikalla tapahtuvien muutosten aiheuttama epävarmuus</a:t>
            </a:r>
          </a:p>
          <a:p>
            <a:r>
              <a:rPr lang="fi-FI" sz="2000" dirty="0"/>
              <a:t>Perusteltujen kurinpitotoimien kohdistaminen työntekijään</a:t>
            </a:r>
          </a:p>
          <a:p>
            <a:r>
              <a:rPr lang="fi-FI" sz="2000" dirty="0"/>
              <a:t>Henkilön ohjaaminen terveydelliseen työkyvyn arviointiin silloin, kun esimies on huolestunut työntekijän työkyvystä. </a:t>
            </a:r>
          </a:p>
          <a:p>
            <a:r>
              <a:rPr lang="fi-FI" sz="2000" dirty="0"/>
              <a:t>Ongelmien (esim. toistuva myöhästely) käsittely</a:t>
            </a:r>
          </a:p>
          <a:p>
            <a:r>
              <a:rPr lang="fi-FI" sz="2000" dirty="0"/>
              <a:t>Keskustelu esimiehen kanssa työkyvystä tai usein toistuvista sairauspoissaoloista (varhainen tuki) </a:t>
            </a:r>
          </a:p>
          <a:p>
            <a:endParaRPr lang="fi-FI" sz="2000" dirty="0"/>
          </a:p>
        </p:txBody>
      </p:sp>
      <p:sp>
        <p:nvSpPr>
          <p:cNvPr id="14340" name="Dian numeron paikkamerkki 4"/>
          <p:cNvSpPr>
            <a:spLocks noGrp="1"/>
          </p:cNvSpPr>
          <p:nvPr>
            <p:ph type="sldNum" sz="quarter" idx="12"/>
          </p:nvPr>
        </p:nvSpPr>
        <p:spPr>
          <a:noFill/>
        </p:spPr>
        <p:txBody>
          <a:bodyPr/>
          <a:lstStyle/>
          <a:p>
            <a:fld id="{87CE2FFA-F8F8-44B7-8E22-3E05D7DD8914}" type="slidenum">
              <a:rPr lang="fi-FI" smtClean="0">
                <a:latin typeface="Arial" charset="0"/>
              </a:rPr>
              <a:pPr/>
              <a:t>11</a:t>
            </a:fld>
            <a:endParaRPr lang="fi-FI">
              <a:latin typeface="Arial" charset="0"/>
            </a:endParaRPr>
          </a:p>
        </p:txBody>
      </p:sp>
      <p:sp>
        <p:nvSpPr>
          <p:cNvPr id="6" name="Päivämäärän paikkamerkki 5"/>
          <p:cNvSpPr>
            <a:spLocks noGrp="1"/>
          </p:cNvSpPr>
          <p:nvPr>
            <p:ph type="dt" sz="half" idx="10"/>
          </p:nvPr>
        </p:nvSpPr>
        <p:spPr/>
        <p:txBody>
          <a:bodyPr/>
          <a:lstStyle/>
          <a:p>
            <a:pPr>
              <a:defRPr/>
            </a:pPr>
            <a:r>
              <a:rPr lang="fi-FI"/>
              <a:t>24.10.2017</a:t>
            </a:r>
          </a:p>
        </p:txBody>
      </p:sp>
      <p:sp>
        <p:nvSpPr>
          <p:cNvPr id="2" name="Alatunnisteen paikkamerkki 1"/>
          <p:cNvSpPr>
            <a:spLocks noGrp="1"/>
          </p:cNvSpPr>
          <p:nvPr>
            <p:ph type="ftr" sz="quarter" idx="11"/>
          </p:nvPr>
        </p:nvSpPr>
        <p:spPr/>
        <p:txBody>
          <a:bodyPr/>
          <a:lstStyle/>
          <a:p>
            <a:pPr>
              <a:defRPr/>
            </a:pPr>
            <a:r>
              <a:rPr lang="fi-FI"/>
              <a:t>Häirinnän ja epäasiallisen kohtelun ehkäisy ja käsittely -ohje</a:t>
            </a:r>
          </a:p>
        </p:txBody>
      </p:sp>
      <p:sp>
        <p:nvSpPr>
          <p:cNvPr id="9" name="Otsikko 1"/>
          <p:cNvSpPr>
            <a:spLocks noGrp="1"/>
          </p:cNvSpPr>
          <p:nvPr>
            <p:ph type="title"/>
          </p:nvPr>
        </p:nvSpPr>
        <p:spPr>
          <a:xfrm>
            <a:off x="2571750" y="549275"/>
            <a:ext cx="6211888" cy="935038"/>
          </a:xfrm>
        </p:spPr>
        <p:txBody>
          <a:bodyPr/>
          <a:lstStyle/>
          <a:p>
            <a:r>
              <a:rPr lang="fi-FI" sz="2800" dirty="0"/>
              <a:t>Mikä taas ei ole työturvallisuuslaissa (</a:t>
            </a:r>
            <a:r>
              <a:rPr lang="fi-FI" sz="2800" dirty="0" err="1"/>
              <a:t>TtL</a:t>
            </a:r>
            <a:r>
              <a:rPr lang="fi-FI" sz="2800" dirty="0"/>
              <a:t> 28 §) tarkoitettua häirintää ja epäasiallista kohtelua 3/3</a:t>
            </a:r>
            <a:endParaRPr lang="fi-FI" sz="2800" b="1" dirty="0"/>
          </a:p>
        </p:txBody>
      </p:sp>
    </p:spTree>
    <p:extLst>
      <p:ext uri="{BB962C8B-B14F-4D97-AF65-F5344CB8AC3E}">
        <p14:creationId xmlns:p14="http://schemas.microsoft.com/office/powerpoint/2010/main" val="191193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2226" t="42628" r="2" b="-517"/>
          <a:stretch/>
        </p:blipFill>
        <p:spPr bwMode="auto">
          <a:xfrm>
            <a:off x="6581855" y="2869640"/>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isällön paikkamerkki 2"/>
          <p:cNvSpPr>
            <a:spLocks noGrp="1"/>
          </p:cNvSpPr>
          <p:nvPr>
            <p:ph idx="1"/>
          </p:nvPr>
        </p:nvSpPr>
        <p:spPr>
          <a:xfrm>
            <a:off x="577850" y="1989138"/>
            <a:ext cx="7596188" cy="3683000"/>
          </a:xfrm>
        </p:spPr>
        <p:txBody>
          <a:bodyPr/>
          <a:lstStyle/>
          <a:p>
            <a:pPr>
              <a:lnSpc>
                <a:spcPct val="90000"/>
              </a:lnSpc>
              <a:buFont typeface="Wingdings" pitchFamily="2" charset="2"/>
              <a:buChar char="§"/>
            </a:pPr>
            <a:r>
              <a:rPr lang="fi-FI" sz="2200" dirty="0"/>
              <a:t>Esimiehellä on velvollisuus (</a:t>
            </a:r>
            <a:r>
              <a:rPr lang="fi-FI" sz="2200" dirty="0" err="1"/>
              <a:t>TtL</a:t>
            </a:r>
            <a:r>
              <a:rPr lang="fi-FI" sz="2200" dirty="0"/>
              <a:t> § 28) viipymättä puuttua tilanteeseen (viimeistään 14 vrk:n kuluessa), mikäli hän itse havaitsee häirintää / epäasiallista käytöstä tai hänen tietoonsa tulee epäily häirinnästä / epäasiallisesta käytöksestä.</a:t>
            </a:r>
          </a:p>
          <a:p>
            <a:pPr eaLnBrk="1" hangingPunct="1">
              <a:buFont typeface="Wingdings" pitchFamily="2" charset="2"/>
              <a:buChar char="§"/>
            </a:pPr>
            <a:r>
              <a:rPr lang="fi-FI" sz="2200" dirty="0"/>
              <a:t>Työnantajan passiivisuus voi olla myös työturvallisuuslain mukaisten velvoitteiden laiminlyöntiä</a:t>
            </a:r>
          </a:p>
          <a:p>
            <a:pPr eaLnBrk="1" hangingPunct="1">
              <a:buFont typeface="Wingdings" pitchFamily="2" charset="2"/>
              <a:buChar char="§"/>
            </a:pPr>
            <a:r>
              <a:rPr lang="fi-FI" sz="2200" dirty="0"/>
              <a:t>Puuttuminen tapahtuu työnantajajohtoisesti: vastuu tilanteen selvittämisestä on aina </a:t>
            </a:r>
            <a:r>
              <a:rPr lang="fi-FI" sz="2200" i="1" dirty="0"/>
              <a:t>esimiehellä</a:t>
            </a:r>
            <a:r>
              <a:rPr lang="fi-FI" sz="2200" dirty="0"/>
              <a:t>, joka  päättää tarvittavista toimenpiteistä. </a:t>
            </a:r>
          </a:p>
          <a:p>
            <a:pPr>
              <a:lnSpc>
                <a:spcPct val="90000"/>
              </a:lnSpc>
              <a:buFontTx/>
              <a:buNone/>
            </a:pPr>
            <a:endParaRPr lang="fi-FI" sz="2200" dirty="0"/>
          </a:p>
          <a:p>
            <a:endParaRPr lang="fi-FI" sz="2200" dirty="0"/>
          </a:p>
        </p:txBody>
      </p:sp>
      <p:sp>
        <p:nvSpPr>
          <p:cNvPr id="16388" name="Dian numeron paikkamerkki 4"/>
          <p:cNvSpPr>
            <a:spLocks noGrp="1"/>
          </p:cNvSpPr>
          <p:nvPr>
            <p:ph type="sldNum" sz="quarter" idx="12"/>
          </p:nvPr>
        </p:nvSpPr>
        <p:spPr>
          <a:noFill/>
        </p:spPr>
        <p:txBody>
          <a:bodyPr/>
          <a:lstStyle/>
          <a:p>
            <a:fld id="{CFF960AF-B579-4032-9638-19EC67DF7566}" type="slidenum">
              <a:rPr lang="fi-FI" smtClean="0">
                <a:latin typeface="Arial" charset="0"/>
              </a:rPr>
              <a:pPr/>
              <a:t>12</a:t>
            </a:fld>
            <a:endParaRPr lang="fi-FI">
              <a:latin typeface="Arial" charset="0"/>
            </a:endParaRPr>
          </a:p>
        </p:txBody>
      </p:sp>
      <p:sp>
        <p:nvSpPr>
          <p:cNvPr id="6" name="Päivämäärän paikkamerkki 5"/>
          <p:cNvSpPr>
            <a:spLocks noGrp="1"/>
          </p:cNvSpPr>
          <p:nvPr>
            <p:ph type="dt" sz="half" idx="10"/>
          </p:nvPr>
        </p:nvSpPr>
        <p:spPr/>
        <p:txBody>
          <a:bodyPr/>
          <a:lstStyle/>
          <a:p>
            <a:pPr>
              <a:defRPr/>
            </a:pPr>
            <a:r>
              <a:rPr lang="fi-FI"/>
              <a:t>24.10.2017</a:t>
            </a:r>
          </a:p>
        </p:txBody>
      </p:sp>
      <p:sp>
        <p:nvSpPr>
          <p:cNvPr id="2" name="Alatunnisteen paikkamerkki 1"/>
          <p:cNvSpPr>
            <a:spLocks noGrp="1"/>
          </p:cNvSpPr>
          <p:nvPr>
            <p:ph type="ftr" sz="quarter" idx="11"/>
          </p:nvPr>
        </p:nvSpPr>
        <p:spPr/>
        <p:txBody>
          <a:bodyPr/>
          <a:lstStyle/>
          <a:p>
            <a:pPr>
              <a:defRPr/>
            </a:pPr>
            <a:r>
              <a:rPr lang="fi-FI"/>
              <a:t>Häirinnän ja epäasiallisen kohtelun ehkäisy ja käsittely -ohje</a:t>
            </a:r>
          </a:p>
        </p:txBody>
      </p:sp>
      <p:sp>
        <p:nvSpPr>
          <p:cNvPr id="10" name="Otsikko 1"/>
          <p:cNvSpPr>
            <a:spLocks noGrp="1"/>
          </p:cNvSpPr>
          <p:nvPr>
            <p:ph type="title"/>
          </p:nvPr>
        </p:nvSpPr>
        <p:spPr>
          <a:xfrm>
            <a:off x="2915816" y="332656"/>
            <a:ext cx="5544617" cy="1143000"/>
          </a:xfrm>
        </p:spPr>
        <p:txBody>
          <a:bodyPr/>
          <a:lstStyle/>
          <a:p>
            <a:r>
              <a:rPr lang="fi-FI" sz="2800" dirty="0"/>
              <a:t>Käytännön ohjeita häirinnän ehkäisyyn ja siihen puuttumiseen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2226" t="42628" r="2" b="-517"/>
          <a:stretch/>
        </p:blipFill>
        <p:spPr bwMode="auto">
          <a:xfrm>
            <a:off x="6581855" y="2869640"/>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isällön paikkamerkki 2"/>
          <p:cNvSpPr>
            <a:spLocks noGrp="1"/>
          </p:cNvSpPr>
          <p:nvPr>
            <p:ph idx="1"/>
          </p:nvPr>
        </p:nvSpPr>
        <p:spPr>
          <a:xfrm>
            <a:off x="577850" y="1989138"/>
            <a:ext cx="7162800" cy="4104158"/>
          </a:xfrm>
        </p:spPr>
        <p:txBody>
          <a:bodyPr/>
          <a:lstStyle/>
          <a:p>
            <a:r>
              <a:rPr lang="fi-FI" sz="2400" dirty="0"/>
              <a:t>Huolellinen kirjaaminen ja dokumentaatio epäillyissä häirintätapauksissa on tärkeää mm. siitä syystä, että sillä voidaan tarvittaessa osoittaa tilanteeseen puuttuminen. </a:t>
            </a:r>
          </a:p>
          <a:p>
            <a:r>
              <a:rPr lang="fi-FI" sz="2400" dirty="0"/>
              <a:t>Esimiehellä on oikeus ja velvollisuus arvioida tarvittavat ja käytettävissä olevat keinot tapauskohtaisesti.</a:t>
            </a:r>
          </a:p>
          <a:p>
            <a:r>
              <a:rPr lang="fi-FI" sz="2400" dirty="0"/>
              <a:t>Tutustu huolella Essistä löytyvään ohjeeseen: </a:t>
            </a:r>
            <a:r>
              <a:rPr lang="fi-FI" sz="2400" b="1" dirty="0">
                <a:hlinkClick r:id="rId4"/>
              </a:rPr>
              <a:t>Ohje h</a:t>
            </a:r>
            <a:r>
              <a:rPr lang="fi-FI" b="1" dirty="0">
                <a:hlinkClick r:id="rId4"/>
              </a:rPr>
              <a:t>äirinnän ja epäasiallisen kohtelun ehkäisyyn ja käsittelyyn</a:t>
            </a:r>
            <a:r>
              <a:rPr lang="fi-FI" b="1" dirty="0"/>
              <a:t>.</a:t>
            </a:r>
            <a:endParaRPr lang="fi-FI" dirty="0"/>
          </a:p>
        </p:txBody>
      </p:sp>
      <p:sp>
        <p:nvSpPr>
          <p:cNvPr id="16388" name="Dian numeron paikkamerkki 4"/>
          <p:cNvSpPr>
            <a:spLocks noGrp="1"/>
          </p:cNvSpPr>
          <p:nvPr>
            <p:ph type="sldNum" sz="quarter" idx="12"/>
          </p:nvPr>
        </p:nvSpPr>
        <p:spPr>
          <a:noFill/>
        </p:spPr>
        <p:txBody>
          <a:bodyPr/>
          <a:lstStyle/>
          <a:p>
            <a:fld id="{CFF960AF-B579-4032-9638-19EC67DF7566}" type="slidenum">
              <a:rPr lang="fi-FI" smtClean="0">
                <a:latin typeface="Arial" charset="0"/>
              </a:rPr>
              <a:pPr/>
              <a:t>13</a:t>
            </a:fld>
            <a:endParaRPr lang="fi-FI">
              <a:latin typeface="Arial" charset="0"/>
            </a:endParaRPr>
          </a:p>
        </p:txBody>
      </p:sp>
      <p:sp>
        <p:nvSpPr>
          <p:cNvPr id="6" name="Päivämäärän paikkamerkki 5"/>
          <p:cNvSpPr>
            <a:spLocks noGrp="1"/>
          </p:cNvSpPr>
          <p:nvPr>
            <p:ph type="dt" sz="half" idx="10"/>
          </p:nvPr>
        </p:nvSpPr>
        <p:spPr/>
        <p:txBody>
          <a:bodyPr/>
          <a:lstStyle/>
          <a:p>
            <a:pPr>
              <a:defRPr/>
            </a:pPr>
            <a:r>
              <a:rPr lang="fi-FI"/>
              <a:t>24.10.2017</a:t>
            </a:r>
          </a:p>
        </p:txBody>
      </p:sp>
      <p:sp>
        <p:nvSpPr>
          <p:cNvPr id="2" name="Alatunnisteen paikkamerkki 1"/>
          <p:cNvSpPr>
            <a:spLocks noGrp="1"/>
          </p:cNvSpPr>
          <p:nvPr>
            <p:ph type="ftr" sz="quarter" idx="11"/>
          </p:nvPr>
        </p:nvSpPr>
        <p:spPr/>
        <p:txBody>
          <a:bodyPr/>
          <a:lstStyle/>
          <a:p>
            <a:pPr>
              <a:defRPr/>
            </a:pPr>
            <a:r>
              <a:rPr lang="fi-FI"/>
              <a:t>Häirinnän ja epäasiallisen kohtelun ehkäisy ja käsittely -ohje</a:t>
            </a:r>
          </a:p>
        </p:txBody>
      </p:sp>
      <p:sp>
        <p:nvSpPr>
          <p:cNvPr id="9" name="Otsikko 1"/>
          <p:cNvSpPr>
            <a:spLocks noGrp="1"/>
          </p:cNvSpPr>
          <p:nvPr>
            <p:ph type="title"/>
          </p:nvPr>
        </p:nvSpPr>
        <p:spPr>
          <a:xfrm>
            <a:off x="2915816" y="332656"/>
            <a:ext cx="5544617" cy="1143000"/>
          </a:xfrm>
        </p:spPr>
        <p:txBody>
          <a:bodyPr/>
          <a:lstStyle/>
          <a:p>
            <a:r>
              <a:rPr lang="fi-FI" sz="2800" dirty="0"/>
              <a:t>Käytännön ohjeita häirinnän ehkäisyyn ja siihen puuttumiseen</a:t>
            </a:r>
          </a:p>
        </p:txBody>
      </p:sp>
    </p:spTree>
    <p:extLst>
      <p:ext uri="{BB962C8B-B14F-4D97-AF65-F5344CB8AC3E}">
        <p14:creationId xmlns:p14="http://schemas.microsoft.com/office/powerpoint/2010/main" val="197085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102" y="1700808"/>
            <a:ext cx="2192994" cy="4047667"/>
          </a:xfrm>
          <a:prstGeom prst="rect">
            <a:avLst/>
          </a:prstGeom>
        </p:spPr>
      </p:pic>
      <p:sp>
        <p:nvSpPr>
          <p:cNvPr id="3" name="Sisällön paikkamerkki 2"/>
          <p:cNvSpPr>
            <a:spLocks noGrp="1"/>
          </p:cNvSpPr>
          <p:nvPr>
            <p:ph idx="1"/>
          </p:nvPr>
        </p:nvSpPr>
        <p:spPr>
          <a:xfrm>
            <a:off x="1063035" y="1700808"/>
            <a:ext cx="6480720" cy="4257005"/>
          </a:xfrm>
        </p:spPr>
        <p:txBody>
          <a:bodyPr/>
          <a:lstStyle/>
          <a:p>
            <a:pPr marL="0" indent="0">
              <a:buNone/>
            </a:pPr>
            <a:r>
              <a:rPr lang="fi-FI" sz="1600" b="1" dirty="0"/>
              <a:t>Koettu häirintä tai epäasiallinen kohtelu tulee selvittää ensisijaisesti työpaikalla: siellä, missä se on tapahtunut. </a:t>
            </a:r>
          </a:p>
          <a:p>
            <a:pPr marL="514350" indent="-514350">
              <a:buFont typeface="+mj-lt"/>
              <a:buAutoNum type="arabicPeriod"/>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r>
              <a:rPr lang="fi-FI" sz="1600" dirty="0"/>
              <a:t>	Esimies		Häiritsijäksi 	Häirintää</a:t>
            </a:r>
          </a:p>
          <a:p>
            <a:pPr marL="0" indent="0">
              <a:buNone/>
            </a:pPr>
            <a:r>
              <a:rPr lang="fi-FI" sz="1600" dirty="0"/>
              <a:t>			epäilty		kokenut</a:t>
            </a:r>
          </a:p>
        </p:txBody>
      </p:sp>
      <p:sp>
        <p:nvSpPr>
          <p:cNvPr id="2" name="Otsikko 1"/>
          <p:cNvSpPr>
            <a:spLocks noGrp="1"/>
          </p:cNvSpPr>
          <p:nvPr>
            <p:ph type="title"/>
          </p:nvPr>
        </p:nvSpPr>
        <p:spPr>
          <a:xfrm>
            <a:off x="2843807" y="404664"/>
            <a:ext cx="5761961" cy="1143000"/>
          </a:xfrm>
        </p:spPr>
        <p:txBody>
          <a:bodyPr/>
          <a:lstStyle/>
          <a:p>
            <a:r>
              <a:rPr lang="fi-FI" sz="3200" dirty="0"/>
              <a:t>Häirintäilmoitukseen liittyvä käsittelyprosessi</a:t>
            </a:r>
          </a:p>
        </p:txBody>
      </p:sp>
      <p:sp>
        <p:nvSpPr>
          <p:cNvPr id="4" name="Päivämäärän paikkamerkki 3"/>
          <p:cNvSpPr>
            <a:spLocks noGrp="1"/>
          </p:cNvSpPr>
          <p:nvPr>
            <p:ph type="dt" sz="half" idx="10"/>
          </p:nvPr>
        </p:nvSpPr>
        <p:spPr/>
        <p:txBody>
          <a:bodyPr/>
          <a:lstStyle/>
          <a:p>
            <a:pPr>
              <a:defRPr/>
            </a:pPr>
            <a:r>
              <a:rPr lang="fi-FI" dirty="0"/>
              <a:t>24.10.2017</a:t>
            </a:r>
          </a:p>
        </p:txBody>
      </p:sp>
      <p:sp>
        <p:nvSpPr>
          <p:cNvPr id="5" name="Dian numeron paikkamerkki 4"/>
          <p:cNvSpPr>
            <a:spLocks noGrp="1"/>
          </p:cNvSpPr>
          <p:nvPr>
            <p:ph type="sldNum" sz="quarter" idx="12"/>
          </p:nvPr>
        </p:nvSpPr>
        <p:spPr/>
        <p:txBody>
          <a:bodyPr/>
          <a:lstStyle/>
          <a:p>
            <a:pPr>
              <a:defRPr/>
            </a:pPr>
            <a:fld id="{67B48932-3177-4D26-B47E-BF4CD291101B}" type="slidenum">
              <a:rPr lang="fi-FI" smtClean="0"/>
              <a:pPr>
                <a:defRPr/>
              </a:pPr>
              <a:t>14</a:t>
            </a:fld>
            <a:endParaRPr lang="fi-FI"/>
          </a:p>
        </p:txBody>
      </p:sp>
      <p:sp>
        <p:nvSpPr>
          <p:cNvPr id="6" name="Alatunnisteen paikkamerkki 5"/>
          <p:cNvSpPr>
            <a:spLocks noGrp="1"/>
          </p:cNvSpPr>
          <p:nvPr>
            <p:ph type="ftr" sz="quarter" idx="11"/>
          </p:nvPr>
        </p:nvSpPr>
        <p:spPr/>
        <p:txBody>
          <a:bodyPr/>
          <a:lstStyle/>
          <a:p>
            <a:pPr>
              <a:defRPr/>
            </a:pPr>
            <a:r>
              <a:rPr lang="fi-FI" dirty="0"/>
              <a:t>Häirinnän ja epäasiallisen kohtelun ehkäisy ja käsittely -ohje</a:t>
            </a:r>
          </a:p>
        </p:txBody>
      </p:sp>
      <p:pic>
        <p:nvPicPr>
          <p:cNvPr id="8" name="Kuv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2276872"/>
            <a:ext cx="1190983" cy="2648661"/>
          </a:xfrm>
          <a:prstGeom prst="rect">
            <a:avLst/>
          </a:prstGeom>
        </p:spPr>
      </p:pic>
      <p:pic>
        <p:nvPicPr>
          <p:cNvPr id="11" name="Kuv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7869" y="2348880"/>
            <a:ext cx="1383766" cy="2782771"/>
          </a:xfrm>
          <a:prstGeom prst="rect">
            <a:avLst/>
          </a:prstGeom>
        </p:spPr>
      </p:pic>
    </p:spTree>
    <p:extLst>
      <p:ext uri="{BB962C8B-B14F-4D97-AF65-F5344CB8AC3E}">
        <p14:creationId xmlns:p14="http://schemas.microsoft.com/office/powerpoint/2010/main" val="383038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1</a:t>
            </a:r>
          </a:p>
        </p:txBody>
      </p:sp>
      <p:pic>
        <p:nvPicPr>
          <p:cNvPr id="10" name="Sisällön paikkamerkki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896645"/>
            <a:ext cx="5310148" cy="3310932"/>
          </a:xfrm>
        </p:spPr>
      </p:pic>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15</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sp>
        <p:nvSpPr>
          <p:cNvPr id="11" name="Suorakulmio 10"/>
          <p:cNvSpPr/>
          <p:nvPr/>
        </p:nvSpPr>
        <p:spPr>
          <a:xfrm>
            <a:off x="1115616" y="4977869"/>
            <a:ext cx="7058422" cy="1323439"/>
          </a:xfrm>
          <a:prstGeom prst="rect">
            <a:avLst/>
          </a:prstGeom>
        </p:spPr>
        <p:txBody>
          <a:bodyPr wrap="square">
            <a:spAutoFit/>
          </a:bodyPr>
          <a:lstStyle/>
          <a:p>
            <a:r>
              <a:rPr lang="fi-FI" sz="2000" dirty="0">
                <a:solidFill>
                  <a:srgbClr val="000000"/>
                </a:solidFill>
                <a:latin typeface="Interstate-Light"/>
              </a:rPr>
              <a:t>Jos työntekijä kokee joutuneensa epäasiallisen kohtelun tai häirinnän kohteeksi, hänen tulee ottaa asia heti puheeksi epäasiallisesti käyttäytyvän kanssa ja pyytää häntä lopettamaan huono käyttäytyminen. </a:t>
            </a:r>
            <a:endParaRPr lang="fi-FI" sz="2000" dirty="0"/>
          </a:p>
        </p:txBody>
      </p:sp>
    </p:spTree>
    <p:extLst>
      <p:ext uri="{BB962C8B-B14F-4D97-AF65-F5344CB8AC3E}">
        <p14:creationId xmlns:p14="http://schemas.microsoft.com/office/powerpoint/2010/main" val="26940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2</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16</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pic>
        <p:nvPicPr>
          <p:cNvPr id="8" name="Sisällön paikkamerkk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0054" y="1851421"/>
            <a:ext cx="4170346" cy="3682676"/>
          </a:xfrm>
        </p:spPr>
      </p:pic>
      <p:sp>
        <p:nvSpPr>
          <p:cNvPr id="9" name="Suorakulmio 8"/>
          <p:cNvSpPr/>
          <p:nvPr/>
        </p:nvSpPr>
        <p:spPr>
          <a:xfrm>
            <a:off x="482168" y="2723263"/>
            <a:ext cx="4176464" cy="1938992"/>
          </a:xfrm>
          <a:prstGeom prst="rect">
            <a:avLst/>
          </a:prstGeom>
        </p:spPr>
        <p:txBody>
          <a:bodyPr wrap="square">
            <a:spAutoFit/>
          </a:bodyPr>
          <a:lstStyle/>
          <a:p>
            <a:r>
              <a:rPr lang="fi-FI" sz="2000" dirty="0">
                <a:solidFill>
                  <a:srgbClr val="000000"/>
                </a:solidFill>
                <a:latin typeface="Interstate-Light"/>
              </a:rPr>
              <a:t>Jos huono käyttäytyminen jatkuu, häirintää kokenut ilmoittaa asiasta esimiehelle. Esimies pyytää häirintää kokeneelta kirjallisen selvityksen tapahtuneesta (lomake A) ja varaa keskusteluajan hänen kanssaan. </a:t>
            </a:r>
            <a:endParaRPr lang="fi-FI" sz="2000" dirty="0"/>
          </a:p>
        </p:txBody>
      </p:sp>
    </p:spTree>
    <p:extLst>
      <p:ext uri="{BB962C8B-B14F-4D97-AF65-F5344CB8AC3E}">
        <p14:creationId xmlns:p14="http://schemas.microsoft.com/office/powerpoint/2010/main" val="356018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3</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17</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sp>
        <p:nvSpPr>
          <p:cNvPr id="9" name="Suorakulmio 8"/>
          <p:cNvSpPr/>
          <p:nvPr/>
        </p:nvSpPr>
        <p:spPr>
          <a:xfrm>
            <a:off x="482168" y="2723263"/>
            <a:ext cx="4176464" cy="2554545"/>
          </a:xfrm>
          <a:prstGeom prst="rect">
            <a:avLst/>
          </a:prstGeom>
        </p:spPr>
        <p:txBody>
          <a:bodyPr wrap="square">
            <a:spAutoFit/>
          </a:bodyPr>
          <a:lstStyle/>
          <a:p>
            <a:r>
              <a:rPr lang="fi-FI" sz="2000" dirty="0"/>
              <a:t>Häirintää kokenut toimittaa lomakkeen A esimiehelle. He käyvät ilmoituksen läpi. </a:t>
            </a:r>
          </a:p>
          <a:p>
            <a:endParaRPr lang="fi-FI" sz="2000" dirty="0"/>
          </a:p>
          <a:p>
            <a:r>
              <a:rPr lang="fi-FI" sz="2000" dirty="0"/>
              <a:t>Mikäli häiritsijäksi epäilty on esimies, tulee häirintää kokeneen kääntyä ylemmän esimiehen puoleen. </a:t>
            </a:r>
          </a:p>
        </p:txBody>
      </p:sp>
      <p:pic>
        <p:nvPicPr>
          <p:cNvPr id="10" name="Sisällön paikkamerkki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33718" y="2420888"/>
            <a:ext cx="4651689" cy="3261544"/>
          </a:xfrm>
        </p:spPr>
      </p:pic>
    </p:spTree>
    <p:extLst>
      <p:ext uri="{BB962C8B-B14F-4D97-AF65-F5344CB8AC3E}">
        <p14:creationId xmlns:p14="http://schemas.microsoft.com/office/powerpoint/2010/main" val="398943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4</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18</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sp>
        <p:nvSpPr>
          <p:cNvPr id="11" name="Sisällön paikkamerkki 10"/>
          <p:cNvSpPr>
            <a:spLocks noGrp="1"/>
          </p:cNvSpPr>
          <p:nvPr>
            <p:ph idx="1"/>
          </p:nvPr>
        </p:nvSpPr>
        <p:spPr>
          <a:xfrm>
            <a:off x="878125" y="2538183"/>
            <a:ext cx="3384550" cy="3992563"/>
          </a:xfrm>
        </p:spPr>
        <p:txBody>
          <a:bodyPr/>
          <a:lstStyle/>
          <a:p>
            <a:pPr marL="0" indent="0">
              <a:buNone/>
            </a:pPr>
            <a:r>
              <a:rPr lang="fi-FI" sz="2000" dirty="0"/>
              <a:t>Esimies toimittaa selvityksen (lomake A) häiritsijäksi epäilylle ja varaa hänelle mahdollisuuden antaa kirjallinen vastine ilmoitukseen (häiritsijäksi epäilty täyttää lomakkeen B). </a:t>
            </a:r>
          </a:p>
        </p:txBody>
      </p:sp>
      <p:pic>
        <p:nvPicPr>
          <p:cNvPr id="13" name="Kuv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888" y="2459394"/>
            <a:ext cx="4027349" cy="2809063"/>
          </a:xfrm>
          <a:prstGeom prst="rect">
            <a:avLst/>
          </a:prstGeom>
        </p:spPr>
      </p:pic>
    </p:spTree>
    <p:extLst>
      <p:ext uri="{BB962C8B-B14F-4D97-AF65-F5344CB8AC3E}">
        <p14:creationId xmlns:p14="http://schemas.microsoft.com/office/powerpoint/2010/main" val="390835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5</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19</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pic>
        <p:nvPicPr>
          <p:cNvPr id="8" name="Sisällön paikkamerkk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928849"/>
            <a:ext cx="4722744" cy="3828308"/>
          </a:xfrm>
        </p:spPr>
      </p:pic>
      <p:sp>
        <p:nvSpPr>
          <p:cNvPr id="3" name="Suorakulmio 2"/>
          <p:cNvSpPr/>
          <p:nvPr/>
        </p:nvSpPr>
        <p:spPr>
          <a:xfrm>
            <a:off x="1619672" y="5476030"/>
            <a:ext cx="6768752" cy="707886"/>
          </a:xfrm>
          <a:prstGeom prst="rect">
            <a:avLst/>
          </a:prstGeom>
        </p:spPr>
        <p:txBody>
          <a:bodyPr wrap="square">
            <a:spAutoFit/>
          </a:bodyPr>
          <a:lstStyle/>
          <a:p>
            <a:r>
              <a:rPr lang="fi-FI" sz="2000" dirty="0">
                <a:solidFill>
                  <a:srgbClr val="000000"/>
                </a:solidFill>
                <a:latin typeface="Interstate-Light"/>
              </a:rPr>
              <a:t>Esimies varaa keskusteluajan häiritsijäksi epäillyn kanssa n. viikon päähän selvityksen (lomake A) toimittamisesta. </a:t>
            </a:r>
            <a:endParaRPr lang="fi-FI" sz="2000" dirty="0"/>
          </a:p>
        </p:txBody>
      </p:sp>
    </p:spTree>
    <p:extLst>
      <p:ext uri="{BB962C8B-B14F-4D97-AF65-F5344CB8AC3E}">
        <p14:creationId xmlns:p14="http://schemas.microsoft.com/office/powerpoint/2010/main" val="166865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15616" y="1772816"/>
            <a:ext cx="7506000" cy="4320480"/>
          </a:xfrm>
        </p:spPr>
        <p:txBody>
          <a:bodyPr>
            <a:normAutofit/>
          </a:bodyPr>
          <a:lstStyle/>
          <a:p>
            <a:pPr>
              <a:lnSpc>
                <a:spcPct val="120000"/>
              </a:lnSpc>
              <a:buFont typeface="Wingdings" panose="05000000000000000000" pitchFamily="2" charset="2"/>
              <a:buChar char="q"/>
            </a:pPr>
            <a:endParaRPr lang="fi-FI" dirty="0"/>
          </a:p>
          <a:p>
            <a:pPr>
              <a:lnSpc>
                <a:spcPct val="120000"/>
              </a:lnSpc>
              <a:buFont typeface="Wingdings" panose="05000000000000000000" pitchFamily="2" charset="2"/>
              <a:buChar char="§"/>
            </a:pPr>
            <a:endParaRPr lang="fi-FI" dirty="0"/>
          </a:p>
          <a:p>
            <a:pPr>
              <a:buFont typeface="Wingdings" panose="05000000000000000000" pitchFamily="2" charset="2"/>
              <a:buChar char="§"/>
            </a:pPr>
            <a:endParaRPr lang="fi-FI" dirty="0"/>
          </a:p>
          <a:p>
            <a:pPr>
              <a:buFont typeface="Wingdings" panose="05000000000000000000" pitchFamily="2" charset="2"/>
              <a:buChar char="§"/>
            </a:pPr>
            <a:endParaRPr lang="fi-FI" dirty="0"/>
          </a:p>
        </p:txBody>
      </p:sp>
      <p:pic>
        <p:nvPicPr>
          <p:cNvPr id="5" name="Picture 7"/>
          <p:cNvPicPr>
            <a:picLocks noChangeAspect="1"/>
          </p:cNvPicPr>
          <p:nvPr/>
        </p:nvPicPr>
        <p:blipFill rotWithShape="1">
          <a:blip r:embed="rId3">
            <a:extLst>
              <a:ext uri="{28A0092B-C50C-407E-A947-70E740481C1C}">
                <a14:useLocalDpi xmlns:a14="http://schemas.microsoft.com/office/drawing/2010/main" val="0"/>
              </a:ext>
            </a:extLst>
          </a:blip>
          <a:srcRect l="72226" t="42628" r="2" b="-517"/>
          <a:stretch/>
        </p:blipFill>
        <p:spPr bwMode="auto">
          <a:xfrm>
            <a:off x="6594437" y="2869640"/>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orakulmio 5"/>
          <p:cNvSpPr/>
          <p:nvPr/>
        </p:nvSpPr>
        <p:spPr>
          <a:xfrm>
            <a:off x="1259633" y="1772816"/>
            <a:ext cx="6609585" cy="4154984"/>
          </a:xfrm>
          <a:prstGeom prst="rect">
            <a:avLst/>
          </a:prstGeom>
        </p:spPr>
        <p:txBody>
          <a:bodyPr wrap="square">
            <a:spAutoFit/>
          </a:bodyPr>
          <a:lstStyle/>
          <a:p>
            <a:pPr marL="285750" indent="-285750" fontAlgn="base">
              <a:lnSpc>
                <a:spcPct val="120000"/>
              </a:lnSpc>
              <a:spcBef>
                <a:spcPct val="0"/>
              </a:spcBef>
              <a:spcAft>
                <a:spcPct val="0"/>
              </a:spcAft>
              <a:buFont typeface="Wingdings" panose="05000000000000000000" pitchFamily="2" charset="2"/>
              <a:buChar char="§"/>
            </a:pPr>
            <a:r>
              <a:rPr lang="fi-FI" sz="2000" dirty="0">
                <a:solidFill>
                  <a:srgbClr val="000000"/>
                </a:solidFill>
                <a:ea typeface="Geneva" pitchFamily="124" charset="-128"/>
              </a:rPr>
              <a:t>Espoon kaupungin työpaikoilla on nollatoleranssi kaikenlaisen häirinnän ja epäasiallisen käyttäytymisen suhteen.</a:t>
            </a:r>
          </a:p>
          <a:p>
            <a:pPr marL="285750" indent="-285750" fontAlgn="base">
              <a:lnSpc>
                <a:spcPct val="120000"/>
              </a:lnSpc>
              <a:spcBef>
                <a:spcPct val="0"/>
              </a:spcBef>
              <a:spcAft>
                <a:spcPct val="0"/>
              </a:spcAft>
              <a:buFont typeface="Wingdings" panose="05000000000000000000" pitchFamily="2" charset="2"/>
              <a:buChar char="§"/>
            </a:pPr>
            <a:r>
              <a:rPr lang="fi-FI" sz="2000" dirty="0">
                <a:solidFill>
                  <a:srgbClr val="000000"/>
                </a:solidFill>
              </a:rPr>
              <a:t>Espoon kaupungilla on oma ohje häirinnän ja epäasiallisen kohtelun ehkäisyn ja käsittelyn tueksi.</a:t>
            </a:r>
            <a:endParaRPr lang="fi-FI" sz="2000" u="sng" dirty="0">
              <a:solidFill>
                <a:srgbClr val="000000"/>
              </a:solidFill>
            </a:endParaRPr>
          </a:p>
          <a:p>
            <a:pPr marL="285750" indent="-285750" fontAlgn="base">
              <a:lnSpc>
                <a:spcPct val="120000"/>
              </a:lnSpc>
              <a:spcBef>
                <a:spcPct val="0"/>
              </a:spcBef>
              <a:spcAft>
                <a:spcPct val="0"/>
              </a:spcAft>
              <a:buFont typeface="Wingdings" panose="05000000000000000000" pitchFamily="2" charset="2"/>
              <a:buChar char="§"/>
            </a:pPr>
            <a:r>
              <a:rPr lang="fi-FI" sz="2000" dirty="0">
                <a:solidFill>
                  <a:srgbClr val="000000"/>
                </a:solidFill>
              </a:rPr>
              <a:t>Jokaisella työyhteisön jäsenellä on velvollisuus omalla toiminnallaan edistää hyvää työilmapiiriä ja vastuullista työkäyttäytymistä.</a:t>
            </a:r>
          </a:p>
          <a:p>
            <a:pPr marL="285750" indent="-285750">
              <a:lnSpc>
                <a:spcPct val="120000"/>
              </a:lnSpc>
              <a:buFont typeface="Wingdings" panose="05000000000000000000" pitchFamily="2" charset="2"/>
              <a:buChar char="§"/>
            </a:pPr>
            <a:r>
              <a:rPr lang="fi-FI" sz="2000" dirty="0">
                <a:solidFill>
                  <a:srgbClr val="000000"/>
                </a:solidFill>
              </a:rPr>
              <a:t>Esimiehellä on lakiin perustuva velvollisuus puuttua häirintään ja epäasialliseen kohteluun viipymättä          siitä tiedon saatuaan (viimeistään 14 vrk:n kuluessa).</a:t>
            </a:r>
            <a:endParaRPr lang="fi-FI" sz="2000" dirty="0">
              <a:solidFill>
                <a:srgbClr val="000000"/>
              </a:solidFill>
              <a:ea typeface="Geneva" pitchFamily="124" charset="-128"/>
            </a:endParaRPr>
          </a:p>
        </p:txBody>
      </p:sp>
      <p:sp>
        <p:nvSpPr>
          <p:cNvPr id="4" name="Alatunnisteen paikkamerkki 3"/>
          <p:cNvSpPr>
            <a:spLocks noGrp="1"/>
          </p:cNvSpPr>
          <p:nvPr>
            <p:ph type="ftr" sz="quarter" idx="11"/>
          </p:nvPr>
        </p:nvSpPr>
        <p:spPr/>
        <p:txBody>
          <a:bodyPr/>
          <a:lstStyle/>
          <a:p>
            <a:r>
              <a:rPr lang="fi-FI"/>
              <a:t>Häirinnän ja epäasiallisen kohtelun ehkäisy ja käsittely -ohje</a:t>
            </a:r>
          </a:p>
        </p:txBody>
      </p:sp>
      <p:sp>
        <p:nvSpPr>
          <p:cNvPr id="2" name="Otsikko 1"/>
          <p:cNvSpPr>
            <a:spLocks noGrp="1"/>
          </p:cNvSpPr>
          <p:nvPr>
            <p:ph type="title"/>
          </p:nvPr>
        </p:nvSpPr>
        <p:spPr>
          <a:xfrm>
            <a:off x="2267744" y="476672"/>
            <a:ext cx="6552728" cy="1008112"/>
          </a:xfrm>
        </p:spPr>
        <p:txBody>
          <a:bodyPr>
            <a:normAutofit/>
          </a:bodyPr>
          <a:lstStyle/>
          <a:p>
            <a:r>
              <a:rPr lang="fi-FI" sz="2800" dirty="0"/>
              <a:t>Espoo-tarina velvoittaa meidät arvostavaan vuorovaikutukseen</a:t>
            </a:r>
          </a:p>
        </p:txBody>
      </p:sp>
      <p:sp>
        <p:nvSpPr>
          <p:cNvPr id="7" name="Päivämäärän paikkamerkki 6"/>
          <p:cNvSpPr>
            <a:spLocks noGrp="1"/>
          </p:cNvSpPr>
          <p:nvPr>
            <p:ph type="dt" sz="half" idx="10"/>
          </p:nvPr>
        </p:nvSpPr>
        <p:spPr/>
        <p:txBody>
          <a:bodyPr/>
          <a:lstStyle/>
          <a:p>
            <a:pPr>
              <a:defRPr/>
            </a:pPr>
            <a:r>
              <a:rPr lang="fi-FI"/>
              <a:t>24.10.2017</a:t>
            </a:r>
          </a:p>
        </p:txBody>
      </p:sp>
      <p:sp>
        <p:nvSpPr>
          <p:cNvPr id="8" name="Dian numeron paikkamerkki 7"/>
          <p:cNvSpPr>
            <a:spLocks noGrp="1"/>
          </p:cNvSpPr>
          <p:nvPr>
            <p:ph type="sldNum" sz="quarter" idx="12"/>
          </p:nvPr>
        </p:nvSpPr>
        <p:spPr/>
        <p:txBody>
          <a:bodyPr/>
          <a:lstStyle/>
          <a:p>
            <a:pPr>
              <a:defRPr/>
            </a:pPr>
            <a:fld id="{397647E2-6D41-42AA-8701-CC08BB47C53A}" type="slidenum">
              <a:rPr lang="fi-FI" smtClean="0"/>
              <a:pPr>
                <a:defRPr/>
              </a:pPr>
              <a:t>2</a:t>
            </a:fld>
            <a:endParaRPr lang="fi-FI"/>
          </a:p>
        </p:txBody>
      </p:sp>
    </p:spTree>
    <p:extLst>
      <p:ext uri="{BB962C8B-B14F-4D97-AF65-F5344CB8AC3E}">
        <p14:creationId xmlns:p14="http://schemas.microsoft.com/office/powerpoint/2010/main" val="325090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6</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20</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pic>
        <p:nvPicPr>
          <p:cNvPr id="10" name="Sisällön paikkamerkki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1612462"/>
            <a:ext cx="4953076" cy="3534027"/>
          </a:xfrm>
        </p:spPr>
      </p:pic>
      <p:sp>
        <p:nvSpPr>
          <p:cNvPr id="9" name="Suorakulmio: Pyöristetyt kulmat 8"/>
          <p:cNvSpPr/>
          <p:nvPr/>
        </p:nvSpPr>
        <p:spPr bwMode="auto">
          <a:xfrm rot="1865203">
            <a:off x="5960530" y="1864762"/>
            <a:ext cx="2997651" cy="1039774"/>
          </a:xfrm>
          <a:prstGeom prst="roundRect">
            <a:avLst/>
          </a:prstGeom>
          <a:solidFill>
            <a:srgbClr val="C8DBE6"/>
          </a:solidFill>
          <a:ln w="3175" cap="flat" cmpd="sng" algn="ctr">
            <a:solidFill>
              <a:srgbClr val="02050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Arial" pitchFamily="34" charset="0"/>
              </a:rPr>
              <a:t>Osapuolet voivat halutessaan ottaa keskustelutilaisuuteen mukaan valitsemansa henkilön, esim. työsuojeluvaltuutetun.</a:t>
            </a:r>
          </a:p>
        </p:txBody>
      </p:sp>
      <p:sp>
        <p:nvSpPr>
          <p:cNvPr id="11" name="Suorakulmio 10"/>
          <p:cNvSpPr/>
          <p:nvPr/>
        </p:nvSpPr>
        <p:spPr>
          <a:xfrm>
            <a:off x="1226916" y="5160256"/>
            <a:ext cx="7344816" cy="707886"/>
          </a:xfrm>
          <a:prstGeom prst="rect">
            <a:avLst/>
          </a:prstGeom>
        </p:spPr>
        <p:txBody>
          <a:bodyPr wrap="square">
            <a:spAutoFit/>
          </a:bodyPr>
          <a:lstStyle/>
          <a:p>
            <a:r>
              <a:rPr lang="fi-FI" sz="2000" dirty="0">
                <a:solidFill>
                  <a:srgbClr val="000000"/>
                </a:solidFill>
                <a:latin typeface="Interstate-Light"/>
              </a:rPr>
              <a:t>Esimies toimittaa molemmille osapuolille häirintäilmoituslomakkeet (A ja B) ja kutsuu heidät yhteiseen keskustelutilaisuuteen.</a:t>
            </a:r>
            <a:endParaRPr lang="fi-FI" sz="2000" dirty="0"/>
          </a:p>
        </p:txBody>
      </p:sp>
    </p:spTree>
    <p:extLst>
      <p:ext uri="{BB962C8B-B14F-4D97-AF65-F5344CB8AC3E}">
        <p14:creationId xmlns:p14="http://schemas.microsoft.com/office/powerpoint/2010/main" val="161891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7 a</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21</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sp>
        <p:nvSpPr>
          <p:cNvPr id="3" name="Sisällön paikkamerkki 2"/>
          <p:cNvSpPr>
            <a:spLocks noGrp="1"/>
          </p:cNvSpPr>
          <p:nvPr>
            <p:ph idx="1"/>
          </p:nvPr>
        </p:nvSpPr>
        <p:spPr>
          <a:xfrm>
            <a:off x="552267" y="2132856"/>
            <a:ext cx="5171861" cy="2613769"/>
          </a:xfrm>
        </p:spPr>
        <p:txBody>
          <a:bodyPr/>
          <a:lstStyle/>
          <a:p>
            <a:r>
              <a:rPr lang="fi-FI" sz="1800" dirty="0"/>
              <a:t>Yhteisen keskustelutilaisuuden tavoitteena on ensisijaisesti selvittää, onko häirintää tai epäasiallista kohtelua tapahtunut, sovitella asia osapuolten kesken ja sopia tarvittavista toimenpiteistä tilanteen korjaamiseksi. </a:t>
            </a:r>
          </a:p>
          <a:p>
            <a:r>
              <a:rPr lang="fi-FI" sz="1800" dirty="0"/>
              <a:t>Esimies antaa perustellun ratkaisun kuultuaan osapuolia. Ratkaisu (lomake C) annetaan tiedoksi asianosaisille; osapuolille sekä mahdollisesti muille prosessissa mukana olleille, kuten luottamusmiehelle, työsuojeluvaltuutetulle ja työterveyshuollon edustajalle. </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565099"/>
            <a:ext cx="2730197" cy="2495395"/>
          </a:xfrm>
          <a:prstGeom prst="rect">
            <a:avLst/>
          </a:prstGeom>
        </p:spPr>
      </p:pic>
    </p:spTree>
    <p:extLst>
      <p:ext uri="{BB962C8B-B14F-4D97-AF65-F5344CB8AC3E}">
        <p14:creationId xmlns:p14="http://schemas.microsoft.com/office/powerpoint/2010/main" val="419836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7 b</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22</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sp>
        <p:nvSpPr>
          <p:cNvPr id="3" name="Sisällön paikkamerkki 2"/>
          <p:cNvSpPr>
            <a:spLocks noGrp="1"/>
          </p:cNvSpPr>
          <p:nvPr>
            <p:ph idx="1"/>
          </p:nvPr>
        </p:nvSpPr>
        <p:spPr>
          <a:xfrm>
            <a:off x="1187450" y="2111375"/>
            <a:ext cx="7344990" cy="3992563"/>
          </a:xfrm>
        </p:spPr>
        <p:txBody>
          <a:bodyPr/>
          <a:lstStyle/>
          <a:p>
            <a:r>
              <a:rPr lang="fi-FI" sz="1800" dirty="0"/>
              <a:t>Jos esimies katsoo ratkaisussaan, ettei asiassa ole kyse häirinnästä / epäasiallisesta kohtelusta, tulee tämä kirjata päätökseen ja perustella selkeästi asianosaisille. </a:t>
            </a:r>
          </a:p>
          <a:p>
            <a:r>
              <a:rPr lang="fi-FI" sz="1800" dirty="0"/>
              <a:t>Mikäli esimies katsoo ratkaisussaan, että kysymys on häirinnästä / epäasiallisesta kohtelusta, tulee tämä kirjata päätökseen ja perustella selkeästi asianosaisille. Tämän lisäksi esimiehen tulee kieltää kyseinen toiminta työpaikalla ja ryhtyä tarvittaviin toimenpiteisiin tilanteen korjaamiseksi. HUOM! Kurinpitotoimet ovat pääsääntöisesti aina esimiehen ja työntekijän välisiä asioita. Niitä ei kirjata C-lomakkeelle. </a:t>
            </a:r>
          </a:p>
          <a:p>
            <a:r>
              <a:rPr lang="fi-FI" sz="1800" dirty="0"/>
              <a:t>Esimies sopii seurantapalaverin asianosaisten kanssa.</a:t>
            </a:r>
          </a:p>
        </p:txBody>
      </p:sp>
    </p:spTree>
    <p:extLst>
      <p:ext uri="{BB962C8B-B14F-4D97-AF65-F5344CB8AC3E}">
        <p14:creationId xmlns:p14="http://schemas.microsoft.com/office/powerpoint/2010/main" val="256156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8</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23</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sp>
        <p:nvSpPr>
          <p:cNvPr id="3" name="Sisällön paikkamerkki 2"/>
          <p:cNvSpPr>
            <a:spLocks noGrp="1"/>
          </p:cNvSpPr>
          <p:nvPr>
            <p:ph idx="1"/>
          </p:nvPr>
        </p:nvSpPr>
        <p:spPr>
          <a:xfrm>
            <a:off x="971600" y="1914549"/>
            <a:ext cx="5184576" cy="3992563"/>
          </a:xfrm>
        </p:spPr>
        <p:txBody>
          <a:bodyPr/>
          <a:lstStyle/>
          <a:p>
            <a:pPr marL="0" indent="0">
              <a:buNone/>
            </a:pPr>
            <a:r>
              <a:rPr lang="fi-FI" sz="1800" dirty="0"/>
              <a:t>Esimies kirjoittaa järjestetyistä tilaisuuksista muistion (lomake D) itselleen / työnantajan käyttöön, johon kirjataan mm. käydyn keskustelun sisältö pääpiirteissään, johtopäätökset, esimiehen päättämät toimenpiteet sekä annetut ohjeet ja määräykset. Muistion liitteeksi tulee liittää häirintäilmoituslomake kokonaisuudessaan. </a:t>
            </a:r>
          </a:p>
          <a:p>
            <a:pPr marL="0" indent="0">
              <a:buNone/>
            </a:pPr>
            <a:r>
              <a:rPr lang="fi-FI" sz="1800" dirty="0"/>
              <a:t>Prosessin aikana syntynyt materiaali on luotta-</a:t>
            </a:r>
            <a:r>
              <a:rPr lang="fi-FI" sz="1800" dirty="0" err="1"/>
              <a:t>muksellista</a:t>
            </a:r>
            <a:r>
              <a:rPr lang="fi-FI" sz="1800" dirty="0"/>
              <a:t> ja esimies on vastuussa kertyneen dokumentaation (esimerkiksi häirintäilmoitus, vastineet, tilaisuuksista laaditut muistiot ja pöytä-kirjat, asian ratkaisu sekä muu mahdollinen </a:t>
            </a:r>
            <a:r>
              <a:rPr lang="fi-FI" sz="1800" dirty="0" err="1"/>
              <a:t>kirjal-linen</a:t>
            </a:r>
            <a:r>
              <a:rPr lang="fi-FI" sz="1800" dirty="0"/>
              <a:t> materiaali) asianmukaisesta säilyttämisestä ja arkistoimisesta. Asianmukainen säilytysaika on 10 vuotta. </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204864"/>
            <a:ext cx="2896553" cy="3137100"/>
          </a:xfrm>
          <a:prstGeom prst="rect">
            <a:avLst/>
          </a:prstGeom>
        </p:spPr>
      </p:pic>
    </p:spTree>
    <p:extLst>
      <p:ext uri="{BB962C8B-B14F-4D97-AF65-F5344CB8AC3E}">
        <p14:creationId xmlns:p14="http://schemas.microsoft.com/office/powerpoint/2010/main" val="249046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70400" y="550800"/>
            <a:ext cx="6120000" cy="861976"/>
          </a:xfrm>
        </p:spPr>
        <p:txBody>
          <a:bodyPr/>
          <a:lstStyle/>
          <a:p>
            <a:r>
              <a:rPr lang="fi-FI" sz="3200" dirty="0"/>
              <a:t>Häirintäilmoitukseen liittyvä käsittelyprosessi 9</a:t>
            </a:r>
          </a:p>
        </p:txBody>
      </p:sp>
      <p:sp>
        <p:nvSpPr>
          <p:cNvPr id="4" name="Päivämäärän paikkamerkki 3"/>
          <p:cNvSpPr>
            <a:spLocks noGrp="1"/>
          </p:cNvSpPr>
          <p:nvPr>
            <p:ph type="dt" sz="half" idx="10"/>
          </p:nvPr>
        </p:nvSpPr>
        <p:spPr/>
        <p:txBody>
          <a:bodyPr/>
          <a:lstStyle/>
          <a:p>
            <a:r>
              <a:rPr lang="fi-FI" dirty="0"/>
              <a:t>24.10.2017</a:t>
            </a:r>
            <a:endParaRPr lang="en-GB" dirty="0"/>
          </a:p>
        </p:txBody>
      </p:sp>
      <p:sp>
        <p:nvSpPr>
          <p:cNvPr id="5" name="Dian numeron paikkamerkki 4"/>
          <p:cNvSpPr>
            <a:spLocks noGrp="1"/>
          </p:cNvSpPr>
          <p:nvPr>
            <p:ph type="sldNum" sz="quarter" idx="12"/>
          </p:nvPr>
        </p:nvSpPr>
        <p:spPr>
          <a:xfrm>
            <a:off x="8174038" y="6544742"/>
            <a:ext cx="709612" cy="215900"/>
          </a:xfrm>
        </p:spPr>
        <p:txBody>
          <a:bodyPr/>
          <a:lstStyle/>
          <a:p>
            <a:fld id="{6CAB7FB2-350C-4D14-9041-2392A9F69A4F}" type="slidenum">
              <a:rPr lang="en-GB" smtClean="0"/>
              <a:t>24</a:t>
            </a:fld>
            <a:endParaRPr lang="en-GB" dirty="0"/>
          </a:p>
        </p:txBody>
      </p:sp>
      <p:sp>
        <p:nvSpPr>
          <p:cNvPr id="7" name="Alatunnisteen paikkamerkki 6"/>
          <p:cNvSpPr>
            <a:spLocks noGrp="1"/>
          </p:cNvSpPr>
          <p:nvPr>
            <p:ph type="ftr" sz="quarter" idx="11"/>
          </p:nvPr>
        </p:nvSpPr>
        <p:spPr/>
        <p:txBody>
          <a:bodyPr/>
          <a:lstStyle/>
          <a:p>
            <a:pPr>
              <a:defRPr/>
            </a:pPr>
            <a:r>
              <a:rPr lang="fi-FI"/>
              <a:t>Häirinnän ja epäasiallisen kohtelun ehkäisy ja käsittely -ohje</a:t>
            </a:r>
          </a:p>
        </p:txBody>
      </p:sp>
      <p:pic>
        <p:nvPicPr>
          <p:cNvPr id="8" name="Sisällön paikkamerkk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8817" y="1763428"/>
            <a:ext cx="6002759" cy="2750445"/>
          </a:xfrm>
        </p:spPr>
      </p:pic>
      <p:sp>
        <p:nvSpPr>
          <p:cNvPr id="9" name="Suorakulmio 8"/>
          <p:cNvSpPr/>
          <p:nvPr/>
        </p:nvSpPr>
        <p:spPr>
          <a:xfrm>
            <a:off x="1001785" y="4513873"/>
            <a:ext cx="7416824" cy="1754326"/>
          </a:xfrm>
          <a:prstGeom prst="rect">
            <a:avLst/>
          </a:prstGeom>
        </p:spPr>
        <p:txBody>
          <a:bodyPr wrap="square">
            <a:spAutoFit/>
          </a:bodyPr>
          <a:lstStyle/>
          <a:p>
            <a:r>
              <a:rPr lang="fi-FI" dirty="0">
                <a:solidFill>
                  <a:srgbClr val="000000"/>
                </a:solidFill>
                <a:latin typeface="Interstate-Light"/>
              </a:rPr>
              <a:t>Esimies seuraa tilannetta ja varmistaa, että sovitut toimenpiteet toteutuvat. Mikäli tilanne ei korjaannu tai sovituista asioista ei ole pidetty kiinni, esimiehellä on velvollisuus ryhtyä tarvittaviin toimenpiteisiin kuten kurinpidollisiin toimenpiteisiin. </a:t>
            </a:r>
          </a:p>
          <a:p>
            <a:r>
              <a:rPr lang="fi-FI" dirty="0">
                <a:solidFill>
                  <a:srgbClr val="000000"/>
                </a:solidFill>
                <a:latin typeface="Interstate-Light"/>
              </a:rPr>
              <a:t>Osapuolten kesken tai koko työyhteisössä voi olla tarkoituksenmukaista käynnistää sovittelutoiminta, jolla varmistetaan toimiva yhteistyö.</a:t>
            </a:r>
            <a:endParaRPr lang="fi-FI" dirty="0"/>
          </a:p>
        </p:txBody>
      </p:sp>
    </p:spTree>
    <p:extLst>
      <p:ext uri="{BB962C8B-B14F-4D97-AF65-F5344CB8AC3E}">
        <p14:creationId xmlns:p14="http://schemas.microsoft.com/office/powerpoint/2010/main" val="239020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ChangeAspect="1"/>
          </p:cNvPicPr>
          <p:nvPr/>
        </p:nvPicPr>
        <p:blipFill rotWithShape="1">
          <a:blip r:embed="rId2">
            <a:extLst>
              <a:ext uri="{28A0092B-C50C-407E-A947-70E740481C1C}">
                <a14:useLocalDpi xmlns:a14="http://schemas.microsoft.com/office/drawing/2010/main" val="0"/>
              </a:ext>
            </a:extLst>
          </a:blip>
          <a:srcRect l="71560" r="-813" b="41717"/>
          <a:stretch/>
        </p:blipFill>
        <p:spPr bwMode="auto">
          <a:xfrm>
            <a:off x="6511974" y="-99392"/>
            <a:ext cx="2678655" cy="400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Pyöristetyt kulmat 6"/>
          <p:cNvSpPr/>
          <p:nvPr/>
        </p:nvSpPr>
        <p:spPr bwMode="auto">
          <a:xfrm>
            <a:off x="323850" y="1670762"/>
            <a:ext cx="6335713" cy="1830246"/>
          </a:xfrm>
          <a:prstGeom prst="roundRect">
            <a:avLst/>
          </a:prstGeom>
          <a:solidFill>
            <a:schemeClr val="accent6">
              <a:lumMod val="20000"/>
              <a:lumOff val="80000"/>
            </a:schemeClr>
          </a:solidFill>
          <a:ln w="3175" cap="flat" cmpd="sng" algn="ctr">
            <a:solidFill>
              <a:srgbClr val="02050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fi-FI" dirty="0">
                <a:latin typeface="Interstate-Light"/>
              </a:rPr>
              <a:t>Esimies tai työntekijä voi tarvittaessa hankkia asiantuntija-apua tilanteen selvittämisessä esimerkiksi oman toimialansa</a:t>
            </a:r>
          </a:p>
          <a:p>
            <a:r>
              <a:rPr lang="fi-FI" dirty="0">
                <a:latin typeface="Interstate-Light"/>
              </a:rPr>
              <a:t>työsuojelupäälliköltä tai alueensa työsuojeluvaltuutetulta.</a:t>
            </a:r>
          </a:p>
          <a:p>
            <a:endParaRPr lang="fi-FI" dirty="0">
              <a:latin typeface="Interstate-Light"/>
            </a:endParaRPr>
          </a:p>
          <a:p>
            <a:r>
              <a:rPr lang="fi-FI" dirty="0">
                <a:latin typeface="Interstate-Light"/>
              </a:rPr>
              <a:t>Lisätietoja ja lomakkeet: Kirjoita Essin</a:t>
            </a:r>
          </a:p>
          <a:p>
            <a:r>
              <a:rPr lang="fi-FI" dirty="0">
                <a:latin typeface="Interstate-Light"/>
              </a:rPr>
              <a:t>Hae-kenttään Häirintä ja epäasiallinen kohtelu</a:t>
            </a:r>
          </a:p>
          <a:p>
            <a:endParaRPr lang="fi-FI" dirty="0">
              <a:latin typeface="Interstate-Light"/>
            </a:endParaRPr>
          </a:p>
          <a:p>
            <a:pPr lvl="0"/>
            <a:r>
              <a:rPr lang="fi-FI" u="sng" dirty="0">
                <a:solidFill>
                  <a:schemeClr val="accent1"/>
                </a:solidFill>
                <a:hlinkClick r:id="rId3"/>
              </a:rPr>
              <a:t>Työterveyslaitos TTL/Työpaikkakiusaaminen </a:t>
            </a:r>
            <a:endParaRPr lang="fi-FI" dirty="0">
              <a:solidFill>
                <a:schemeClr val="accent1"/>
              </a:solidFill>
            </a:endParaRPr>
          </a:p>
          <a:p>
            <a:pPr lvl="0"/>
            <a:r>
              <a:rPr lang="fi-FI" u="sng" dirty="0">
                <a:solidFill>
                  <a:schemeClr val="accent1"/>
                </a:solidFill>
                <a:hlinkClick r:id="rId4"/>
              </a:rPr>
              <a:t>Työsuojelu.fi/</a:t>
            </a:r>
            <a:r>
              <a:rPr lang="fi-FI" u="sng" dirty="0">
                <a:solidFill>
                  <a:schemeClr val="accent1"/>
                </a:solidFill>
                <a:hlinkClick r:id="rId5"/>
              </a:rPr>
              <a:t>Epäasiallinen kohtelu </a:t>
            </a:r>
            <a:endParaRPr lang="fi-FI" dirty="0">
              <a:solidFill>
                <a:schemeClr val="accent1"/>
              </a:solidFill>
            </a:endParaRPr>
          </a:p>
          <a:p>
            <a:pPr lvl="0"/>
            <a:r>
              <a:rPr lang="fi-FI" u="sng" dirty="0">
                <a:solidFill>
                  <a:schemeClr val="accent1"/>
                </a:solidFill>
                <a:hlinkClick r:id="rId6"/>
              </a:rPr>
              <a:t>Häirinnän valvonta Suomessa 2015</a:t>
            </a:r>
            <a:endParaRPr lang="fi-FI" dirty="0">
              <a:solidFill>
                <a:schemeClr val="accent1"/>
              </a:solidFill>
            </a:endParaRPr>
          </a:p>
          <a:p>
            <a:endParaRPr lang="fi-FI" dirty="0">
              <a:latin typeface="Interstate-Light"/>
            </a:endParaRPr>
          </a:p>
        </p:txBody>
      </p:sp>
      <p:sp>
        <p:nvSpPr>
          <p:cNvPr id="18434" name="Otsikko 3"/>
          <p:cNvSpPr>
            <a:spLocks noGrp="1"/>
          </p:cNvSpPr>
          <p:nvPr>
            <p:ph type="title"/>
          </p:nvPr>
        </p:nvSpPr>
        <p:spPr>
          <a:xfrm>
            <a:off x="3851920" y="549275"/>
            <a:ext cx="4931718" cy="1143000"/>
          </a:xfrm>
        </p:spPr>
        <p:txBody>
          <a:bodyPr/>
          <a:lstStyle/>
          <a:p>
            <a:r>
              <a:rPr lang="fi-FI" dirty="0"/>
              <a:t>Lisätietoa</a:t>
            </a:r>
          </a:p>
        </p:txBody>
      </p:sp>
      <p:sp>
        <p:nvSpPr>
          <p:cNvPr id="18436" name="Dian numeron paikkamerkki 2"/>
          <p:cNvSpPr>
            <a:spLocks noGrp="1"/>
          </p:cNvSpPr>
          <p:nvPr>
            <p:ph type="sldNum" sz="quarter" idx="12"/>
          </p:nvPr>
        </p:nvSpPr>
        <p:spPr>
          <a:noFill/>
        </p:spPr>
        <p:txBody>
          <a:bodyPr/>
          <a:lstStyle/>
          <a:p>
            <a:fld id="{C8BD7207-FA57-4FC8-8249-59034C792233}" type="slidenum">
              <a:rPr lang="fi-FI" smtClean="0">
                <a:latin typeface="Arial" charset="0"/>
              </a:rPr>
              <a:pPr/>
              <a:t>25</a:t>
            </a:fld>
            <a:endParaRPr lang="fi-FI">
              <a:latin typeface="Arial" charset="0"/>
            </a:endParaRPr>
          </a:p>
        </p:txBody>
      </p:sp>
      <p:sp>
        <p:nvSpPr>
          <p:cNvPr id="5" name="Päivämäärän paikkamerkki 4"/>
          <p:cNvSpPr>
            <a:spLocks noGrp="1"/>
          </p:cNvSpPr>
          <p:nvPr>
            <p:ph type="dt" sz="half" idx="10"/>
          </p:nvPr>
        </p:nvSpPr>
        <p:spPr/>
        <p:txBody>
          <a:bodyPr/>
          <a:lstStyle/>
          <a:p>
            <a:pPr>
              <a:defRPr/>
            </a:pPr>
            <a:r>
              <a:rPr lang="fi-FI"/>
              <a:t>24.10.2017</a:t>
            </a:r>
          </a:p>
        </p:txBody>
      </p:sp>
      <p:sp>
        <p:nvSpPr>
          <p:cNvPr id="2" name="Alatunnisteen paikkamerkki 1"/>
          <p:cNvSpPr>
            <a:spLocks noGrp="1"/>
          </p:cNvSpPr>
          <p:nvPr>
            <p:ph type="ftr" sz="quarter" idx="11"/>
          </p:nvPr>
        </p:nvSpPr>
        <p:spPr/>
        <p:txBody>
          <a:bodyPr/>
          <a:lstStyle/>
          <a:p>
            <a:pPr>
              <a:defRPr/>
            </a:pPr>
            <a:r>
              <a:rPr lang="fi-FI"/>
              <a:t>Häirinnän ja epäasiallisen kohtelun ehkäisy ja käsittely -ohje</a:t>
            </a:r>
          </a:p>
        </p:txBody>
      </p:sp>
      <p:pic>
        <p:nvPicPr>
          <p:cNvPr id="2050" name="Picture 2" descr="C:\Users\walldma\AppData\Local\Microsoft\Windows\Temporary Internet Files\Content.IE5\2D122YI5\Korppi_164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99814">
            <a:off x="947483" y="5033214"/>
            <a:ext cx="1033272" cy="5791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alldma\AppData\Local\Microsoft\Windows\Temporary Internet Files\Content.IE5\02RZ4XUL\Kiskot_1643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2668524" y="4154016"/>
            <a:ext cx="136855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walldma\AppData\Local\Microsoft\Windows\Temporary Internet Files\Content.IE5\2D122YI5\Korppi_164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2476" y="5767932"/>
            <a:ext cx="1033272" cy="579120"/>
          </a:xfrm>
          <a:prstGeom prst="rect">
            <a:avLst/>
          </a:prstGeom>
          <a:noFill/>
          <a:extLst>
            <a:ext uri="{909E8E84-426E-40DD-AFC4-6F175D3DCCD1}">
              <a14:hiddenFill xmlns:a14="http://schemas.microsoft.com/office/drawing/2010/main">
                <a:solidFill>
                  <a:srgbClr val="FFFFFF"/>
                </a:solidFill>
              </a14:hiddenFill>
            </a:ext>
          </a:extLst>
        </p:spPr>
      </p:pic>
      <p:pic>
        <p:nvPicPr>
          <p:cNvPr id="14" name="Kuva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7206" y="6050436"/>
            <a:ext cx="165580" cy="165580"/>
          </a:xfrm>
          <a:prstGeom prst="rect">
            <a:avLst/>
          </a:prstGeom>
        </p:spPr>
      </p:pic>
      <p:pic>
        <p:nvPicPr>
          <p:cNvPr id="15" name="Kuva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3717" y="5157193"/>
            <a:ext cx="165580" cy="165580"/>
          </a:xfrm>
          <a:prstGeom prst="rect">
            <a:avLst/>
          </a:prstGeom>
        </p:spPr>
      </p:pic>
      <p:pic>
        <p:nvPicPr>
          <p:cNvPr id="16" name="Kuva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603172">
            <a:off x="1600011" y="6154960"/>
            <a:ext cx="158978" cy="158978"/>
          </a:xfrm>
          <a:prstGeom prst="rect">
            <a:avLst/>
          </a:prstGeom>
        </p:spPr>
      </p:pic>
      <p:pic>
        <p:nvPicPr>
          <p:cNvPr id="2052" name="Picture 4" descr="C:\Users\walldma\AppData\Local\Microsoft\Windows\Temporary Internet Files\Content.IE5\WWJBJ3V6\Vuokot_1646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74220" y="4509120"/>
            <a:ext cx="1809430" cy="1103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1259633" y="1772816"/>
            <a:ext cx="5616623" cy="757130"/>
          </a:xfrm>
          <a:prstGeom prst="rect">
            <a:avLst/>
          </a:prstGeom>
        </p:spPr>
        <p:txBody>
          <a:bodyPr wrap="square">
            <a:spAutoFit/>
          </a:bodyPr>
          <a:lstStyle/>
          <a:p>
            <a:pPr fontAlgn="base">
              <a:lnSpc>
                <a:spcPct val="120000"/>
              </a:lnSpc>
              <a:spcBef>
                <a:spcPct val="0"/>
              </a:spcBef>
              <a:spcAft>
                <a:spcPct val="0"/>
              </a:spcAft>
            </a:pPr>
            <a:endParaRPr lang="fi-FI" dirty="0">
              <a:solidFill>
                <a:srgbClr val="000000"/>
              </a:solidFill>
              <a:ea typeface="Geneva" pitchFamily="124" charset="-128"/>
            </a:endParaRPr>
          </a:p>
          <a:p>
            <a:pPr marL="285750" indent="-285750" fontAlgn="base">
              <a:lnSpc>
                <a:spcPct val="120000"/>
              </a:lnSpc>
              <a:spcBef>
                <a:spcPct val="0"/>
              </a:spcBef>
              <a:spcAft>
                <a:spcPct val="0"/>
              </a:spcAft>
              <a:buFont typeface="Wingdings" panose="05000000000000000000" pitchFamily="2" charset="2"/>
              <a:buChar char="q"/>
            </a:pPr>
            <a:endParaRPr lang="fi-FI" dirty="0">
              <a:solidFill>
                <a:srgbClr val="000000"/>
              </a:solidFill>
              <a:ea typeface="Geneva" pitchFamily="124" charset="-128"/>
            </a:endParaRPr>
          </a:p>
        </p:txBody>
      </p:sp>
      <p:sp>
        <p:nvSpPr>
          <p:cNvPr id="4" name="Alatunnisteen paikkamerkki 3"/>
          <p:cNvSpPr>
            <a:spLocks noGrp="1"/>
          </p:cNvSpPr>
          <p:nvPr>
            <p:ph type="ftr" sz="quarter" idx="11"/>
          </p:nvPr>
        </p:nvSpPr>
        <p:spPr/>
        <p:txBody>
          <a:bodyPr/>
          <a:lstStyle/>
          <a:p>
            <a:r>
              <a:rPr lang="fi-FI"/>
              <a:t>Häirinnän ja epäasiallisen kohtelun ehkäisy ja käsittely -ohje</a:t>
            </a:r>
          </a:p>
        </p:txBody>
      </p:sp>
      <p:sp>
        <p:nvSpPr>
          <p:cNvPr id="2" name="Otsikko 1"/>
          <p:cNvSpPr>
            <a:spLocks noGrp="1"/>
          </p:cNvSpPr>
          <p:nvPr>
            <p:ph type="title"/>
          </p:nvPr>
        </p:nvSpPr>
        <p:spPr>
          <a:xfrm>
            <a:off x="3275856" y="476672"/>
            <a:ext cx="4968552" cy="1008112"/>
          </a:xfrm>
        </p:spPr>
        <p:txBody>
          <a:bodyPr>
            <a:normAutofit fontScale="90000"/>
          </a:bodyPr>
          <a:lstStyle/>
          <a:p>
            <a:r>
              <a:rPr lang="fi-FI" sz="4000" dirty="0"/>
              <a:t>Ennaltaehkäisy</a:t>
            </a:r>
            <a:br>
              <a:rPr lang="fi-FI" sz="4000" dirty="0"/>
            </a:br>
            <a:endParaRPr lang="fi-FI" sz="4000" dirty="0"/>
          </a:p>
        </p:txBody>
      </p:sp>
      <p:sp>
        <p:nvSpPr>
          <p:cNvPr id="7" name="Päivämäärän paikkamerkki 6"/>
          <p:cNvSpPr>
            <a:spLocks noGrp="1"/>
          </p:cNvSpPr>
          <p:nvPr>
            <p:ph type="dt" sz="half" idx="10"/>
          </p:nvPr>
        </p:nvSpPr>
        <p:spPr/>
        <p:txBody>
          <a:bodyPr/>
          <a:lstStyle/>
          <a:p>
            <a:pPr>
              <a:defRPr/>
            </a:pPr>
            <a:r>
              <a:rPr lang="fi-FI"/>
              <a:t>24.10.2017</a:t>
            </a:r>
          </a:p>
        </p:txBody>
      </p:sp>
      <p:sp>
        <p:nvSpPr>
          <p:cNvPr id="8" name="Dian numeron paikkamerkki 7"/>
          <p:cNvSpPr>
            <a:spLocks noGrp="1"/>
          </p:cNvSpPr>
          <p:nvPr>
            <p:ph type="sldNum" sz="quarter" idx="12"/>
          </p:nvPr>
        </p:nvSpPr>
        <p:spPr/>
        <p:txBody>
          <a:bodyPr/>
          <a:lstStyle/>
          <a:p>
            <a:pPr>
              <a:defRPr/>
            </a:pPr>
            <a:fld id="{397647E2-6D41-42AA-8701-CC08BB47C53A}" type="slidenum">
              <a:rPr lang="fi-FI" smtClean="0"/>
              <a:pPr>
                <a:defRPr/>
              </a:pPr>
              <a:t>3</a:t>
            </a:fld>
            <a:endParaRPr lang="fi-FI"/>
          </a:p>
        </p:txBody>
      </p:sp>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525" y="2438632"/>
            <a:ext cx="1383766" cy="2782771"/>
          </a:xfrm>
          <a:prstGeom prst="rect">
            <a:avLst/>
          </a:prstGeom>
        </p:spPr>
      </p:pic>
      <p:sp>
        <p:nvSpPr>
          <p:cNvPr id="3" name="Sisällön paikkamerkki 2"/>
          <p:cNvSpPr>
            <a:spLocks noGrp="1"/>
          </p:cNvSpPr>
          <p:nvPr>
            <p:ph idx="1"/>
          </p:nvPr>
        </p:nvSpPr>
        <p:spPr>
          <a:xfrm>
            <a:off x="1115616" y="1772816"/>
            <a:ext cx="7128792" cy="4320480"/>
          </a:xfrm>
        </p:spPr>
        <p:txBody>
          <a:bodyPr>
            <a:normAutofit/>
          </a:bodyPr>
          <a:lstStyle/>
          <a:p>
            <a:pPr lvl="0"/>
            <a:r>
              <a:rPr lang="fi-FI" sz="2000" dirty="0"/>
              <a:t>Esimiehen keinoja hyvän työilmapiirin luomiseen ovat esim. yhteisten tavoitteiden ja pelisääntöjen asettaminen, oikeudenmukainen ja tasapuolinen kohtelu sekä luottamuksellisen ilmapiirin tukeminen.</a:t>
            </a:r>
          </a:p>
          <a:p>
            <a:pPr marL="0" lvl="0" indent="0">
              <a:buNone/>
            </a:pPr>
            <a:endParaRPr lang="fi-FI" sz="2000" dirty="0"/>
          </a:p>
          <a:p>
            <a:pPr lvl="0"/>
            <a:r>
              <a:rPr lang="fi-FI" sz="2000" dirty="0"/>
              <a:t>Esimies valvoo, että työyhteisössä käyttäydytään vastuullisesti.</a:t>
            </a:r>
          </a:p>
          <a:p>
            <a:pPr marL="0" lvl="0" indent="0">
              <a:buNone/>
            </a:pPr>
            <a:endParaRPr lang="fi-FI" sz="2000" dirty="0"/>
          </a:p>
          <a:p>
            <a:pPr lvl="0"/>
            <a:r>
              <a:rPr lang="fi-FI" sz="2000" dirty="0"/>
              <a:t>Esimies vastaa, että työntekijät tuntevat häirinnän ja epäasiallisen käytöksen ehkäisyn ja käsittelyn toimintamallin ja ohjeet.</a:t>
            </a:r>
          </a:p>
          <a:p>
            <a:pPr>
              <a:lnSpc>
                <a:spcPct val="120000"/>
              </a:lnSpc>
              <a:buFont typeface="Wingdings" panose="05000000000000000000" pitchFamily="2" charset="2"/>
              <a:buChar char="q"/>
            </a:pPr>
            <a:endParaRPr lang="fi-FI" sz="2000" dirty="0"/>
          </a:p>
          <a:p>
            <a:pPr>
              <a:lnSpc>
                <a:spcPct val="120000"/>
              </a:lnSpc>
              <a:buFont typeface="Wingdings" panose="05000000000000000000" pitchFamily="2" charset="2"/>
              <a:buChar char="§"/>
            </a:pPr>
            <a:endParaRPr lang="fi-FI" sz="2000" dirty="0"/>
          </a:p>
          <a:p>
            <a:pPr>
              <a:buFont typeface="Wingdings" panose="05000000000000000000" pitchFamily="2" charset="2"/>
              <a:buChar char="§"/>
            </a:pPr>
            <a:endParaRPr lang="fi-FI" sz="2000" dirty="0"/>
          </a:p>
          <a:p>
            <a:pPr>
              <a:buFont typeface="Wingdings" panose="05000000000000000000" pitchFamily="2" charset="2"/>
              <a:buChar char="§"/>
            </a:pPr>
            <a:endParaRPr lang="fi-FI" sz="2000" dirty="0"/>
          </a:p>
        </p:txBody>
      </p:sp>
    </p:spTree>
    <p:extLst>
      <p:ext uri="{BB962C8B-B14F-4D97-AF65-F5344CB8AC3E}">
        <p14:creationId xmlns:p14="http://schemas.microsoft.com/office/powerpoint/2010/main" val="83422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411760" y="548680"/>
            <a:ext cx="6120000" cy="648072"/>
          </a:xfrm>
        </p:spPr>
        <p:txBody>
          <a:bodyPr/>
          <a:lstStyle/>
          <a:p>
            <a:r>
              <a:rPr lang="fi-FI" dirty="0"/>
              <a:t>Huolehdi työyhteisöstä!</a:t>
            </a:r>
          </a:p>
        </p:txBody>
      </p:sp>
      <p:sp>
        <p:nvSpPr>
          <p:cNvPr id="3" name="Sisällön paikkamerkki 2"/>
          <p:cNvSpPr>
            <a:spLocks noGrp="1"/>
          </p:cNvSpPr>
          <p:nvPr>
            <p:ph idx="1"/>
          </p:nvPr>
        </p:nvSpPr>
        <p:spPr>
          <a:xfrm>
            <a:off x="1187624" y="1772816"/>
            <a:ext cx="7506000" cy="3893544"/>
          </a:xfrm>
        </p:spPr>
        <p:txBody>
          <a:bodyPr>
            <a:noAutofit/>
          </a:bodyPr>
          <a:lstStyle/>
          <a:p>
            <a:pPr marL="0" indent="0">
              <a:buNone/>
            </a:pPr>
            <a:r>
              <a:rPr lang="fi-FI" sz="1700" dirty="0"/>
              <a:t>Hyvän yhteistyön edellytyksiä työyhteisössä</a:t>
            </a:r>
          </a:p>
          <a:p>
            <a:endParaRPr lang="fi-FI" sz="1700" dirty="0"/>
          </a:p>
          <a:p>
            <a:pPr>
              <a:lnSpc>
                <a:spcPct val="120000"/>
              </a:lnSpc>
            </a:pPr>
            <a:r>
              <a:rPr lang="fi-FI" sz="1700" dirty="0"/>
              <a:t>Yhteiset pelisäännöt</a:t>
            </a:r>
          </a:p>
          <a:p>
            <a:pPr>
              <a:lnSpc>
                <a:spcPct val="120000"/>
              </a:lnSpc>
            </a:pPr>
            <a:r>
              <a:rPr lang="fi-FI" sz="1700" dirty="0"/>
              <a:t>Mahdollisuus yhteiselle keskustelulle</a:t>
            </a:r>
          </a:p>
          <a:p>
            <a:pPr>
              <a:lnSpc>
                <a:spcPct val="120000"/>
              </a:lnSpc>
            </a:pPr>
            <a:r>
              <a:rPr lang="fi-FI" sz="1700" dirty="0"/>
              <a:t>Luottamuksellinen ilmapiiri</a:t>
            </a:r>
          </a:p>
          <a:p>
            <a:pPr>
              <a:lnSpc>
                <a:spcPct val="120000"/>
              </a:lnSpc>
            </a:pPr>
            <a:r>
              <a:rPr lang="fi-FI" sz="1700" dirty="0"/>
              <a:t>Avoimuus vuorovaikutuksessa</a:t>
            </a:r>
          </a:p>
          <a:p>
            <a:pPr>
              <a:lnSpc>
                <a:spcPct val="120000"/>
              </a:lnSpc>
            </a:pPr>
            <a:r>
              <a:rPr lang="fi-FI" sz="1700" dirty="0"/>
              <a:t>Arvostus ja tasa-arvoisuus</a:t>
            </a:r>
          </a:p>
          <a:p>
            <a:pPr>
              <a:lnSpc>
                <a:spcPct val="120000"/>
              </a:lnSpc>
            </a:pPr>
            <a:r>
              <a:rPr lang="fi-FI" sz="1700" dirty="0"/>
              <a:t>Oikeudenmukaisuus ja tasapuolisuus</a:t>
            </a:r>
          </a:p>
          <a:p>
            <a:pPr>
              <a:lnSpc>
                <a:spcPct val="120000"/>
              </a:lnSpc>
            </a:pPr>
            <a:r>
              <a:rPr lang="fi-FI" sz="1700" dirty="0"/>
              <a:t>Kuulluksi tuleminen ja läsnäolo</a:t>
            </a:r>
          </a:p>
          <a:p>
            <a:pPr>
              <a:lnSpc>
                <a:spcPct val="120000"/>
              </a:lnSpc>
            </a:pPr>
            <a:r>
              <a:rPr lang="fi-FI" sz="1700" dirty="0"/>
              <a:t>Ongelmien tunnistaminen</a:t>
            </a:r>
          </a:p>
          <a:p>
            <a:pPr>
              <a:lnSpc>
                <a:spcPct val="120000"/>
              </a:lnSpc>
            </a:pPr>
            <a:r>
              <a:rPr lang="fi-FI" sz="1700" dirty="0"/>
              <a:t>Yhteiset tavoitteet</a:t>
            </a:r>
          </a:p>
          <a:p>
            <a:pPr>
              <a:lnSpc>
                <a:spcPct val="120000"/>
              </a:lnSpc>
            </a:pPr>
            <a:r>
              <a:rPr lang="fi-FI" sz="1700" dirty="0"/>
              <a:t>Toiminnan kehittäminen yhteistyössä </a:t>
            </a:r>
          </a:p>
        </p:txBody>
      </p:sp>
      <p:sp>
        <p:nvSpPr>
          <p:cNvPr id="4" name="Alatunnisteen paikkamerkki 3"/>
          <p:cNvSpPr>
            <a:spLocks noGrp="1"/>
          </p:cNvSpPr>
          <p:nvPr>
            <p:ph type="ftr" sz="quarter" idx="11"/>
          </p:nvPr>
        </p:nvSpPr>
        <p:spPr/>
        <p:txBody>
          <a:bodyPr/>
          <a:lstStyle/>
          <a:p>
            <a:r>
              <a:rPr lang="fi-FI"/>
              <a:t>Häirinnän ja epäasiallisen kohtelun ehkäisy ja käsittely -ohje</a:t>
            </a:r>
          </a:p>
        </p:txBody>
      </p:sp>
      <p:pic>
        <p:nvPicPr>
          <p:cNvPr id="6" name="Picture 2" descr="C:\Users\walldma\AppData\Local\Microsoft\Windows\Temporary Internet Files\Content.IE5\AS7KI4GF\Osallistuminen_164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4375" y="3985076"/>
            <a:ext cx="2016533" cy="1681284"/>
          </a:xfrm>
          <a:prstGeom prst="rect">
            <a:avLst/>
          </a:prstGeom>
          <a:noFill/>
          <a:extLst>
            <a:ext uri="{909E8E84-426E-40DD-AFC4-6F175D3DCCD1}">
              <a14:hiddenFill xmlns:a14="http://schemas.microsoft.com/office/drawing/2010/main">
                <a:solidFill>
                  <a:srgbClr val="FFFFFF"/>
                </a:solidFill>
              </a14:hiddenFill>
            </a:ext>
          </a:extLst>
        </p:spPr>
      </p:pic>
      <p:sp>
        <p:nvSpPr>
          <p:cNvPr id="7" name="Päivämäärän paikkamerkki 6"/>
          <p:cNvSpPr>
            <a:spLocks noGrp="1"/>
          </p:cNvSpPr>
          <p:nvPr>
            <p:ph type="dt" sz="half" idx="10"/>
          </p:nvPr>
        </p:nvSpPr>
        <p:spPr/>
        <p:txBody>
          <a:bodyPr/>
          <a:lstStyle/>
          <a:p>
            <a:pPr>
              <a:defRPr/>
            </a:pPr>
            <a:r>
              <a:rPr lang="fi-FI"/>
              <a:t>24.10.2017</a:t>
            </a:r>
          </a:p>
        </p:txBody>
      </p:sp>
      <p:sp>
        <p:nvSpPr>
          <p:cNvPr id="8" name="Dian numeron paikkamerkki 7"/>
          <p:cNvSpPr>
            <a:spLocks noGrp="1"/>
          </p:cNvSpPr>
          <p:nvPr>
            <p:ph type="sldNum" sz="quarter" idx="12"/>
          </p:nvPr>
        </p:nvSpPr>
        <p:spPr/>
        <p:txBody>
          <a:bodyPr/>
          <a:lstStyle/>
          <a:p>
            <a:pPr>
              <a:defRPr/>
            </a:pPr>
            <a:fld id="{397647E2-6D41-42AA-8701-CC08BB47C53A}" type="slidenum">
              <a:rPr lang="fi-FI" smtClean="0"/>
              <a:pPr>
                <a:defRPr/>
              </a:pPr>
              <a:t>4</a:t>
            </a:fld>
            <a:endParaRPr lang="fi-FI"/>
          </a:p>
        </p:txBody>
      </p:sp>
      <p:pic>
        <p:nvPicPr>
          <p:cNvPr id="9" name="Picture 2" descr="C:\Users\lahtepi\Desktop\Kuvat ja logot\Innovatiivisuus_164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429" y="2060848"/>
            <a:ext cx="821034" cy="130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67744" y="476672"/>
            <a:ext cx="6552728" cy="1008112"/>
          </a:xfrm>
        </p:spPr>
        <p:txBody>
          <a:bodyPr>
            <a:normAutofit/>
          </a:bodyPr>
          <a:lstStyle/>
          <a:p>
            <a:r>
              <a:rPr lang="fi-FI" sz="2800" dirty="0"/>
              <a:t>Minkälaista on vastuullinen ja ammatillinen työkäyttäytyminen?</a:t>
            </a:r>
          </a:p>
        </p:txBody>
      </p:sp>
      <p:sp>
        <p:nvSpPr>
          <p:cNvPr id="3" name="Sisällön paikkamerkki 2"/>
          <p:cNvSpPr>
            <a:spLocks noGrp="1"/>
          </p:cNvSpPr>
          <p:nvPr>
            <p:ph idx="1"/>
          </p:nvPr>
        </p:nvSpPr>
        <p:spPr>
          <a:xfrm>
            <a:off x="1115616" y="1772816"/>
            <a:ext cx="7506000" cy="4320480"/>
          </a:xfrm>
        </p:spPr>
        <p:txBody>
          <a:bodyPr>
            <a:normAutofit/>
          </a:bodyPr>
          <a:lstStyle/>
          <a:p>
            <a:pPr>
              <a:lnSpc>
                <a:spcPct val="120000"/>
              </a:lnSpc>
              <a:buFont typeface="Wingdings" panose="05000000000000000000" pitchFamily="2" charset="2"/>
              <a:buChar char="q"/>
            </a:pPr>
            <a:endParaRPr lang="fi-FI" dirty="0"/>
          </a:p>
          <a:p>
            <a:pPr>
              <a:lnSpc>
                <a:spcPct val="120000"/>
              </a:lnSpc>
              <a:buFont typeface="Wingdings" panose="05000000000000000000" pitchFamily="2" charset="2"/>
              <a:buChar char="§"/>
            </a:pPr>
            <a:endParaRPr lang="fi-FI" dirty="0"/>
          </a:p>
          <a:p>
            <a:pPr>
              <a:buFont typeface="Wingdings" panose="05000000000000000000" pitchFamily="2" charset="2"/>
              <a:buChar char="§"/>
            </a:pPr>
            <a:endParaRPr lang="fi-FI" dirty="0"/>
          </a:p>
          <a:p>
            <a:pPr>
              <a:buFont typeface="Wingdings" panose="05000000000000000000" pitchFamily="2" charset="2"/>
              <a:buChar char="§"/>
            </a:pPr>
            <a:endParaRPr lang="fi-FI" dirty="0"/>
          </a:p>
        </p:txBody>
      </p:sp>
      <p:sp>
        <p:nvSpPr>
          <p:cNvPr id="6" name="Suorakulmio 5"/>
          <p:cNvSpPr/>
          <p:nvPr/>
        </p:nvSpPr>
        <p:spPr>
          <a:xfrm>
            <a:off x="827585" y="1772816"/>
            <a:ext cx="6048672" cy="4832092"/>
          </a:xfrm>
          <a:prstGeom prst="rect">
            <a:avLst/>
          </a:prstGeom>
        </p:spPr>
        <p:txBody>
          <a:bodyPr wrap="square">
            <a:spAutoFit/>
          </a:bodyPr>
          <a:lstStyle/>
          <a:p>
            <a:pPr marL="285750" indent="-285750" fontAlgn="base">
              <a:lnSpc>
                <a:spcPct val="120000"/>
              </a:lnSpc>
              <a:spcBef>
                <a:spcPct val="0"/>
              </a:spcBef>
              <a:spcAft>
                <a:spcPct val="0"/>
              </a:spcAft>
              <a:buFont typeface="Arial" panose="020B0604020202020204" pitchFamily="34" charset="0"/>
              <a:buChar char="•"/>
            </a:pPr>
            <a:r>
              <a:rPr lang="fi-FI" sz="2000" dirty="0">
                <a:solidFill>
                  <a:srgbClr val="000000"/>
                </a:solidFill>
                <a:ea typeface="Geneva" pitchFamily="124" charset="-128"/>
              </a:rPr>
              <a:t>Tukee työn tekemistä ja yhteistyön sujumista</a:t>
            </a:r>
          </a:p>
          <a:p>
            <a:pPr marL="285750" indent="-285750" fontAlgn="base">
              <a:lnSpc>
                <a:spcPct val="120000"/>
              </a:lnSpc>
              <a:spcBef>
                <a:spcPct val="0"/>
              </a:spcBef>
              <a:spcAft>
                <a:spcPct val="0"/>
              </a:spcAft>
              <a:buFont typeface="Arial" panose="020B0604020202020204" pitchFamily="34" charset="0"/>
              <a:buChar char="•"/>
            </a:pPr>
            <a:r>
              <a:rPr lang="fi-FI" sz="2000" dirty="0">
                <a:solidFill>
                  <a:srgbClr val="000000"/>
                </a:solidFill>
                <a:ea typeface="Geneva" pitchFamily="124" charset="-128"/>
              </a:rPr>
              <a:t>Sisältää vastuullisuuden työstä ja  vuorovaikutuksesta</a:t>
            </a:r>
          </a:p>
          <a:p>
            <a:pPr marL="285750" indent="-285750" fontAlgn="base">
              <a:lnSpc>
                <a:spcPct val="120000"/>
              </a:lnSpc>
              <a:spcBef>
                <a:spcPct val="0"/>
              </a:spcBef>
              <a:spcAft>
                <a:spcPct val="0"/>
              </a:spcAft>
              <a:buFont typeface="Arial" panose="020B0604020202020204" pitchFamily="34" charset="0"/>
              <a:buChar char="•"/>
            </a:pPr>
            <a:r>
              <a:rPr lang="fi-FI" sz="2000" dirty="0">
                <a:solidFill>
                  <a:srgbClr val="000000"/>
                </a:solidFill>
                <a:ea typeface="Geneva" pitchFamily="124" charset="-128"/>
              </a:rPr>
              <a:t>Toiminta ja käyttäytyminen suuntautuu ensisijaisesti työn tekemiseen ja oman työn, työyhteisön ja organisaation tavoitteiden saavuttamiseen</a:t>
            </a:r>
          </a:p>
          <a:p>
            <a:pPr marL="285750" indent="-285750" fontAlgn="base">
              <a:lnSpc>
                <a:spcPct val="120000"/>
              </a:lnSpc>
              <a:spcBef>
                <a:spcPct val="0"/>
              </a:spcBef>
              <a:spcAft>
                <a:spcPct val="0"/>
              </a:spcAft>
              <a:buFont typeface="Arial" panose="020B0604020202020204" pitchFamily="34" charset="0"/>
              <a:buChar char="•"/>
            </a:pPr>
            <a:r>
              <a:rPr lang="fi-FI" sz="2000" dirty="0">
                <a:solidFill>
                  <a:srgbClr val="000000"/>
                </a:solidFill>
                <a:ea typeface="Geneva" pitchFamily="124" charset="-128"/>
              </a:rPr>
              <a:t>Kaikilta työpaikan jäseniltä edellytetään arvostavaa vuorovaikutusta, hyviä käytöstapoja sekä toisen ihmisen kunnioittamista tämän asemasta, persoonasta tai työtehtävästä riippumatta</a:t>
            </a:r>
          </a:p>
          <a:p>
            <a:pPr marL="285750" indent="-285750" fontAlgn="base">
              <a:spcBef>
                <a:spcPct val="0"/>
              </a:spcBef>
              <a:spcAft>
                <a:spcPct val="0"/>
              </a:spcAft>
              <a:buFont typeface="Arial" panose="020B0604020202020204" pitchFamily="34" charset="0"/>
              <a:buChar char="•"/>
            </a:pPr>
            <a:endParaRPr lang="fi-FI" sz="2000" dirty="0">
              <a:solidFill>
                <a:srgbClr val="000000"/>
              </a:solidFill>
              <a:ea typeface="Geneva" pitchFamily="124" charset="-128"/>
            </a:endParaRPr>
          </a:p>
        </p:txBody>
      </p:sp>
      <p:sp>
        <p:nvSpPr>
          <p:cNvPr id="4" name="Alatunnisteen paikkamerkki 3"/>
          <p:cNvSpPr>
            <a:spLocks noGrp="1"/>
          </p:cNvSpPr>
          <p:nvPr>
            <p:ph type="ftr" sz="quarter" idx="11"/>
          </p:nvPr>
        </p:nvSpPr>
        <p:spPr/>
        <p:txBody>
          <a:bodyPr/>
          <a:lstStyle/>
          <a:p>
            <a:r>
              <a:rPr lang="fi-FI"/>
              <a:t>Häirinnän ja epäasiallisen kohtelun ehkäisy ja käsittely -ohje</a:t>
            </a:r>
          </a:p>
        </p:txBody>
      </p:sp>
      <p:pic>
        <p:nvPicPr>
          <p:cNvPr id="7" name="Picture 2" descr="C:\Users\walldma\AppData\Local\Microsoft\Windows\Temporary Internet Files\Content.IE5\AS7KI4GF\Osallistuminen_164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8201" y="4188862"/>
            <a:ext cx="2016533" cy="1681284"/>
          </a:xfrm>
          <a:prstGeom prst="rect">
            <a:avLst/>
          </a:prstGeom>
          <a:noFill/>
          <a:extLst>
            <a:ext uri="{909E8E84-426E-40DD-AFC4-6F175D3DCCD1}">
              <a14:hiddenFill xmlns:a14="http://schemas.microsoft.com/office/drawing/2010/main">
                <a:solidFill>
                  <a:srgbClr val="FFFFFF"/>
                </a:solidFill>
              </a14:hiddenFill>
            </a:ext>
          </a:extLst>
        </p:spPr>
      </p:pic>
      <p:sp>
        <p:nvSpPr>
          <p:cNvPr id="8" name="Päivämäärän paikkamerkki 7"/>
          <p:cNvSpPr>
            <a:spLocks noGrp="1"/>
          </p:cNvSpPr>
          <p:nvPr>
            <p:ph type="dt" sz="half" idx="10"/>
          </p:nvPr>
        </p:nvSpPr>
        <p:spPr/>
        <p:txBody>
          <a:bodyPr/>
          <a:lstStyle/>
          <a:p>
            <a:pPr>
              <a:defRPr/>
            </a:pPr>
            <a:r>
              <a:rPr lang="fi-FI"/>
              <a:t>24.10.2017</a:t>
            </a:r>
            <a:endParaRPr lang="fi-FI" dirty="0"/>
          </a:p>
        </p:txBody>
      </p:sp>
      <p:sp>
        <p:nvSpPr>
          <p:cNvPr id="9" name="Dian numeron paikkamerkki 8"/>
          <p:cNvSpPr>
            <a:spLocks noGrp="1"/>
          </p:cNvSpPr>
          <p:nvPr>
            <p:ph type="sldNum" sz="quarter" idx="12"/>
          </p:nvPr>
        </p:nvSpPr>
        <p:spPr/>
        <p:txBody>
          <a:bodyPr/>
          <a:lstStyle/>
          <a:p>
            <a:pPr>
              <a:defRPr/>
            </a:pPr>
            <a:fld id="{397647E2-6D41-42AA-8701-CC08BB47C53A}" type="slidenum">
              <a:rPr lang="fi-FI" smtClean="0"/>
              <a:pPr>
                <a:defRPr/>
              </a:pPr>
              <a:t>5</a:t>
            </a:fld>
            <a:endParaRPr lang="fi-FI"/>
          </a:p>
        </p:txBody>
      </p:sp>
      <p:pic>
        <p:nvPicPr>
          <p:cNvPr id="10" name="Picture 2" descr="C:\Users\lahtepi\Desktop\Kuvat ja logot\Innovatiivisuus_164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5950" y="2132856"/>
            <a:ext cx="821034" cy="130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05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p:cNvPicPr>
          <p:nvPr/>
        </p:nvPicPr>
        <p:blipFill rotWithShape="1">
          <a:blip r:embed="rId3">
            <a:extLst>
              <a:ext uri="{28A0092B-C50C-407E-A947-70E740481C1C}">
                <a14:useLocalDpi xmlns:a14="http://schemas.microsoft.com/office/drawing/2010/main" val="0"/>
              </a:ext>
            </a:extLst>
          </a:blip>
          <a:srcRect l="72226" t="42628" r="2" b="-517"/>
          <a:stretch/>
        </p:blipFill>
        <p:spPr bwMode="auto">
          <a:xfrm>
            <a:off x="6594437" y="2875392"/>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Otsikko 1"/>
          <p:cNvSpPr>
            <a:spLocks noGrp="1"/>
          </p:cNvSpPr>
          <p:nvPr>
            <p:ph type="title"/>
          </p:nvPr>
        </p:nvSpPr>
        <p:spPr>
          <a:xfrm>
            <a:off x="2571750" y="549275"/>
            <a:ext cx="6211888" cy="863600"/>
          </a:xfrm>
        </p:spPr>
        <p:txBody>
          <a:bodyPr/>
          <a:lstStyle/>
          <a:p>
            <a:r>
              <a:rPr lang="fi-FI" sz="2800" dirty="0"/>
              <a:t>Mikä on työturvallisuuslain (</a:t>
            </a:r>
            <a:r>
              <a:rPr lang="fi-FI" sz="2800" dirty="0" err="1"/>
              <a:t>TtL</a:t>
            </a:r>
            <a:r>
              <a:rPr lang="fi-FI" sz="2800" dirty="0"/>
              <a:t> 28 §) mukaan häirintää ja epäasiallista kohtelua</a:t>
            </a:r>
            <a:endParaRPr lang="fi-FI" sz="2800" b="1" dirty="0"/>
          </a:p>
        </p:txBody>
      </p:sp>
      <p:sp>
        <p:nvSpPr>
          <p:cNvPr id="4099" name="Sisällön paikkamerkki 2"/>
          <p:cNvSpPr>
            <a:spLocks noGrp="1"/>
          </p:cNvSpPr>
          <p:nvPr>
            <p:ph idx="1"/>
          </p:nvPr>
        </p:nvSpPr>
        <p:spPr>
          <a:xfrm>
            <a:off x="539750" y="2369864"/>
            <a:ext cx="7418388" cy="3971925"/>
          </a:xfrm>
        </p:spPr>
        <p:txBody>
          <a:bodyPr/>
          <a:lstStyle/>
          <a:p>
            <a:r>
              <a:rPr lang="fi-FI" sz="2400" dirty="0">
                <a:solidFill>
                  <a:srgbClr val="000000"/>
                </a:solidFill>
              </a:rPr>
              <a:t>Jotta käytös voidaan katsoa häirinnäksi ja epäasialliseksi kohteluksi, tulee käytöksen aiheuttaa työturvallisuuslain mukaan </a:t>
            </a:r>
            <a:r>
              <a:rPr lang="fi-FI" sz="2400" b="1" dirty="0">
                <a:solidFill>
                  <a:srgbClr val="000000"/>
                </a:solidFill>
              </a:rPr>
              <a:t>terveydelle tai turvallisuudelle haittaa tai vaaraa. </a:t>
            </a:r>
          </a:p>
          <a:p>
            <a:pPr marL="0" indent="0">
              <a:buNone/>
            </a:pPr>
            <a:endParaRPr lang="fi-FI" sz="2400" dirty="0">
              <a:solidFill>
                <a:srgbClr val="000000"/>
              </a:solidFill>
            </a:endParaRPr>
          </a:p>
          <a:p>
            <a:r>
              <a:rPr lang="fi-FI" sz="2400" dirty="0">
                <a:solidFill>
                  <a:srgbClr val="000000"/>
                </a:solidFill>
              </a:rPr>
              <a:t>Laissa tarkoitettu häirintä on </a:t>
            </a:r>
            <a:r>
              <a:rPr lang="fi-FI" sz="2400" b="1" dirty="0">
                <a:solidFill>
                  <a:srgbClr val="000000"/>
                </a:solidFill>
              </a:rPr>
              <a:t>järjestelmällistä ja jatkuvaa</a:t>
            </a:r>
            <a:r>
              <a:rPr lang="fi-FI" sz="2400" dirty="0">
                <a:solidFill>
                  <a:srgbClr val="000000"/>
                </a:solidFill>
              </a:rPr>
              <a:t> kielteistä toimintaa tai käyttäytymistä. </a:t>
            </a:r>
          </a:p>
        </p:txBody>
      </p:sp>
      <p:sp>
        <p:nvSpPr>
          <p:cNvPr id="4100" name="Dian numeron paikkamerkki 4"/>
          <p:cNvSpPr>
            <a:spLocks noGrp="1"/>
          </p:cNvSpPr>
          <p:nvPr>
            <p:ph type="sldNum" sz="quarter" idx="12"/>
          </p:nvPr>
        </p:nvSpPr>
        <p:spPr>
          <a:noFill/>
        </p:spPr>
        <p:txBody>
          <a:bodyPr/>
          <a:lstStyle/>
          <a:p>
            <a:fld id="{16A4B9E7-9D97-41B8-A904-5A60EEE531B2}" type="slidenum">
              <a:rPr lang="fi-FI" smtClean="0">
                <a:latin typeface="Arial" charset="0"/>
              </a:rPr>
              <a:pPr/>
              <a:t>6</a:t>
            </a:fld>
            <a:endParaRPr lang="fi-FI">
              <a:latin typeface="Arial" charset="0"/>
            </a:endParaRPr>
          </a:p>
        </p:txBody>
      </p:sp>
      <p:sp>
        <p:nvSpPr>
          <p:cNvPr id="6" name="Päivämäärän paikkamerkki 5"/>
          <p:cNvSpPr>
            <a:spLocks noGrp="1"/>
          </p:cNvSpPr>
          <p:nvPr>
            <p:ph type="dt" sz="half" idx="10"/>
          </p:nvPr>
        </p:nvSpPr>
        <p:spPr>
          <a:xfrm>
            <a:off x="6911193" y="6341789"/>
            <a:ext cx="1500163" cy="365671"/>
          </a:xfrm>
        </p:spPr>
        <p:txBody>
          <a:bodyPr/>
          <a:lstStyle/>
          <a:p>
            <a:pPr algn="l">
              <a:defRPr/>
            </a:pPr>
            <a:r>
              <a:rPr lang="fi-FI"/>
              <a:t>24.10.2017</a:t>
            </a:r>
            <a:endParaRPr lang="fi-FI" dirty="0"/>
          </a:p>
        </p:txBody>
      </p:sp>
      <p:sp>
        <p:nvSpPr>
          <p:cNvPr id="3" name="Alatunnisteen paikkamerkki 2"/>
          <p:cNvSpPr>
            <a:spLocks noGrp="1"/>
          </p:cNvSpPr>
          <p:nvPr>
            <p:ph type="ftr" sz="quarter" idx="11"/>
          </p:nvPr>
        </p:nvSpPr>
        <p:spPr/>
        <p:txBody>
          <a:bodyPr/>
          <a:lstStyle/>
          <a:p>
            <a:pPr>
              <a:defRPr/>
            </a:pPr>
            <a:r>
              <a:rPr lang="fi-FI"/>
              <a:t>Häirinnän ja epäasiallisen kohtelun ehkäisy ja käsittely -ohje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rotWithShape="1">
          <a:blip r:embed="rId2">
            <a:extLst>
              <a:ext uri="{28A0092B-C50C-407E-A947-70E740481C1C}">
                <a14:useLocalDpi xmlns:a14="http://schemas.microsoft.com/office/drawing/2010/main" val="0"/>
              </a:ext>
            </a:extLst>
          </a:blip>
          <a:srcRect l="72226" t="42628" r="2" b="-517"/>
          <a:stretch/>
        </p:blipFill>
        <p:spPr bwMode="auto">
          <a:xfrm>
            <a:off x="6594437" y="2875392"/>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Otsikko 1"/>
          <p:cNvSpPr>
            <a:spLocks noGrp="1"/>
          </p:cNvSpPr>
          <p:nvPr>
            <p:ph type="title"/>
          </p:nvPr>
        </p:nvSpPr>
        <p:spPr>
          <a:xfrm>
            <a:off x="2571750" y="549275"/>
            <a:ext cx="6211888" cy="935038"/>
          </a:xfrm>
        </p:spPr>
        <p:txBody>
          <a:bodyPr/>
          <a:lstStyle/>
          <a:p>
            <a:r>
              <a:rPr lang="fi-FI" sz="2800" dirty="0"/>
              <a:t>Työturvallisuuslaissa (</a:t>
            </a:r>
            <a:r>
              <a:rPr lang="fi-FI" sz="2800" dirty="0" err="1"/>
              <a:t>TtL</a:t>
            </a:r>
            <a:r>
              <a:rPr lang="fi-FI" sz="2800" dirty="0"/>
              <a:t> § 28) tarkoitettu häirintä ja epäasiallinen kohtelu voi olla esimerkiksi 1/2</a:t>
            </a:r>
            <a:endParaRPr lang="fi-FI" sz="2800" b="1" dirty="0"/>
          </a:p>
        </p:txBody>
      </p:sp>
      <p:sp>
        <p:nvSpPr>
          <p:cNvPr id="5123" name="Sisällön paikkamerkki 2"/>
          <p:cNvSpPr>
            <a:spLocks noGrp="1"/>
          </p:cNvSpPr>
          <p:nvPr>
            <p:ph idx="1"/>
          </p:nvPr>
        </p:nvSpPr>
        <p:spPr>
          <a:xfrm>
            <a:off x="1187624" y="2060848"/>
            <a:ext cx="7018164" cy="3992563"/>
          </a:xfrm>
        </p:spPr>
        <p:txBody>
          <a:bodyPr/>
          <a:lstStyle/>
          <a:p>
            <a:r>
              <a:rPr lang="fi-FI" sz="2000" dirty="0"/>
              <a:t>toistuvaa uhkailua</a:t>
            </a:r>
          </a:p>
          <a:p>
            <a:r>
              <a:rPr lang="fi-FI" sz="2000" dirty="0"/>
              <a:t>pelottelua</a:t>
            </a:r>
          </a:p>
          <a:p>
            <a:r>
              <a:rPr lang="fi-FI" sz="2000" dirty="0"/>
              <a:t>ilkeitä ja vihjailevia viestejä</a:t>
            </a:r>
          </a:p>
          <a:p>
            <a:r>
              <a:rPr lang="fi-FI" sz="2000" dirty="0"/>
              <a:t>väheksyvää ja pilkkaavaa puhetta</a:t>
            </a:r>
          </a:p>
          <a:p>
            <a:r>
              <a:rPr lang="fi-FI" sz="2000" dirty="0"/>
              <a:t>työnteon jatkuva perusteetonta arvostelua ja vaikeuttamista</a:t>
            </a:r>
          </a:p>
          <a:p>
            <a:r>
              <a:rPr lang="fi-FI" sz="2000" dirty="0"/>
              <a:t>maineen tai aseman kyseenalaistamista</a:t>
            </a:r>
          </a:p>
          <a:p>
            <a:r>
              <a:rPr lang="fi-FI" sz="2000" dirty="0"/>
              <a:t>työyhteisöstä eristämistä</a:t>
            </a:r>
          </a:p>
          <a:p>
            <a:r>
              <a:rPr lang="fi-FI" sz="2000" dirty="0"/>
              <a:t>seksuaalista häirintää (jolloin yksittäinen   tekokin voi täyttää lain tunnusmerkit) </a:t>
            </a:r>
          </a:p>
          <a:p>
            <a:pPr>
              <a:buFontTx/>
              <a:buNone/>
            </a:pPr>
            <a:endParaRPr lang="fi-FI" sz="2000" dirty="0"/>
          </a:p>
          <a:p>
            <a:endParaRPr lang="fi-FI" sz="2000" dirty="0"/>
          </a:p>
        </p:txBody>
      </p:sp>
      <p:sp>
        <p:nvSpPr>
          <p:cNvPr id="5124" name="Dian numeron paikkamerkki 4"/>
          <p:cNvSpPr>
            <a:spLocks noGrp="1"/>
          </p:cNvSpPr>
          <p:nvPr>
            <p:ph type="sldNum" sz="quarter" idx="12"/>
          </p:nvPr>
        </p:nvSpPr>
        <p:spPr>
          <a:noFill/>
        </p:spPr>
        <p:txBody>
          <a:bodyPr/>
          <a:lstStyle/>
          <a:p>
            <a:fld id="{59E98BB8-379E-4042-A4C9-BE8C0B29BA4D}" type="slidenum">
              <a:rPr lang="fi-FI" smtClean="0">
                <a:latin typeface="Arial" charset="0"/>
              </a:rPr>
              <a:pPr/>
              <a:t>7</a:t>
            </a:fld>
            <a:endParaRPr lang="fi-FI">
              <a:latin typeface="Arial" charset="0"/>
            </a:endParaRPr>
          </a:p>
        </p:txBody>
      </p:sp>
      <p:sp>
        <p:nvSpPr>
          <p:cNvPr id="2" name="Alatunnisteen paikkamerkki 1"/>
          <p:cNvSpPr>
            <a:spLocks noGrp="1"/>
          </p:cNvSpPr>
          <p:nvPr>
            <p:ph type="ftr" sz="quarter" idx="11"/>
          </p:nvPr>
        </p:nvSpPr>
        <p:spPr/>
        <p:txBody>
          <a:bodyPr/>
          <a:lstStyle/>
          <a:p>
            <a:pPr>
              <a:defRPr/>
            </a:pPr>
            <a:r>
              <a:rPr lang="fi-FI"/>
              <a:t>Häirinnän ja epäasiallisen kohtelun ehkäisy ja käsittely -ohje</a:t>
            </a:r>
            <a:endParaRPr lang="fi-FI" dirty="0"/>
          </a:p>
        </p:txBody>
      </p:sp>
      <p:sp>
        <p:nvSpPr>
          <p:cNvPr id="3" name="Päivämäärän paikkamerkki 2"/>
          <p:cNvSpPr>
            <a:spLocks noGrp="1"/>
          </p:cNvSpPr>
          <p:nvPr>
            <p:ph type="dt" sz="half" idx="10"/>
          </p:nvPr>
        </p:nvSpPr>
        <p:spPr/>
        <p:txBody>
          <a:bodyPr/>
          <a:lstStyle/>
          <a:p>
            <a:pPr>
              <a:defRPr/>
            </a:pPr>
            <a:r>
              <a:rPr lang="fi-FI"/>
              <a:t>24.10.2017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rotWithShape="1">
          <a:blip r:embed="rId2">
            <a:extLst>
              <a:ext uri="{28A0092B-C50C-407E-A947-70E740481C1C}">
                <a14:useLocalDpi xmlns:a14="http://schemas.microsoft.com/office/drawing/2010/main" val="0"/>
              </a:ext>
            </a:extLst>
          </a:blip>
          <a:srcRect l="72226" t="42628" r="2" b="-517"/>
          <a:stretch/>
        </p:blipFill>
        <p:spPr bwMode="auto">
          <a:xfrm>
            <a:off x="6594437" y="2875392"/>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Otsikko 1"/>
          <p:cNvSpPr>
            <a:spLocks noGrp="1"/>
          </p:cNvSpPr>
          <p:nvPr>
            <p:ph type="title"/>
          </p:nvPr>
        </p:nvSpPr>
        <p:spPr>
          <a:xfrm>
            <a:off x="2571750" y="549275"/>
            <a:ext cx="6211888" cy="935038"/>
          </a:xfrm>
        </p:spPr>
        <p:txBody>
          <a:bodyPr/>
          <a:lstStyle/>
          <a:p>
            <a:r>
              <a:rPr lang="fi-FI" sz="2800" dirty="0"/>
              <a:t>Työturvallisuuslaissa (</a:t>
            </a:r>
            <a:r>
              <a:rPr lang="fi-FI" sz="2800" dirty="0" err="1"/>
              <a:t>TtL</a:t>
            </a:r>
            <a:r>
              <a:rPr lang="fi-FI" sz="2800" dirty="0"/>
              <a:t> § 28) tarkoitettu häirintä ja epäasiallinen kohtelu voi olla esimerkiksi 2/2</a:t>
            </a:r>
            <a:endParaRPr lang="fi-FI" sz="2800" b="1" dirty="0"/>
          </a:p>
        </p:txBody>
      </p:sp>
      <p:sp>
        <p:nvSpPr>
          <p:cNvPr id="5123" name="Sisällön paikkamerkki 2"/>
          <p:cNvSpPr>
            <a:spLocks noGrp="1"/>
          </p:cNvSpPr>
          <p:nvPr>
            <p:ph idx="1"/>
          </p:nvPr>
        </p:nvSpPr>
        <p:spPr>
          <a:xfrm>
            <a:off x="1187624" y="2348880"/>
            <a:ext cx="7018164" cy="3704531"/>
          </a:xfrm>
        </p:spPr>
        <p:txBody>
          <a:bodyPr/>
          <a:lstStyle/>
          <a:p>
            <a:r>
              <a:rPr lang="fi-FI" sz="2200" dirty="0"/>
              <a:t>Työturvallisuuslaissa tarkoitettuun häirintään ja epäasialliseen käytökseen voi joissain tapauksissa liittyä työnjohto-oikeuden väärinkäyttöä. </a:t>
            </a:r>
          </a:p>
          <a:p>
            <a:pPr marL="0" indent="0">
              <a:buNone/>
            </a:pPr>
            <a:endParaRPr lang="fi-FI" sz="2200" dirty="0"/>
          </a:p>
          <a:p>
            <a:r>
              <a:rPr lang="fi-FI" sz="2200" dirty="0"/>
              <a:t>Esimerkiksi </a:t>
            </a:r>
            <a:r>
              <a:rPr lang="fi-FI" sz="2200" b="1" dirty="0"/>
              <a:t>toistuva perusteeton puuttuminen </a:t>
            </a:r>
            <a:r>
              <a:rPr lang="fi-FI" sz="2200" dirty="0"/>
              <a:t>työntekoon, työtehtävien laadun tai määrän perusteeton muuttaminen, </a:t>
            </a:r>
            <a:r>
              <a:rPr lang="fi-FI" sz="2200" b="1" dirty="0"/>
              <a:t>epäasiallinen työnjohtovallan käyttäminen </a:t>
            </a:r>
            <a:r>
              <a:rPr lang="fi-FI" sz="2200" dirty="0"/>
              <a:t>tai </a:t>
            </a:r>
            <a:r>
              <a:rPr lang="fi-FI" sz="2200" b="1" dirty="0"/>
              <a:t>perusteettomien </a:t>
            </a:r>
            <a:r>
              <a:rPr lang="fi-FI" sz="2200" dirty="0"/>
              <a:t>käskyjen antaminen.</a:t>
            </a:r>
          </a:p>
          <a:p>
            <a:pPr>
              <a:buFontTx/>
              <a:buNone/>
            </a:pPr>
            <a:endParaRPr lang="fi-FI" sz="2200" dirty="0"/>
          </a:p>
          <a:p>
            <a:endParaRPr lang="fi-FI" sz="2200" dirty="0"/>
          </a:p>
        </p:txBody>
      </p:sp>
      <p:sp>
        <p:nvSpPr>
          <p:cNvPr id="5124" name="Dian numeron paikkamerkki 4"/>
          <p:cNvSpPr>
            <a:spLocks noGrp="1"/>
          </p:cNvSpPr>
          <p:nvPr>
            <p:ph type="sldNum" sz="quarter" idx="12"/>
          </p:nvPr>
        </p:nvSpPr>
        <p:spPr>
          <a:noFill/>
        </p:spPr>
        <p:txBody>
          <a:bodyPr/>
          <a:lstStyle/>
          <a:p>
            <a:fld id="{59E98BB8-379E-4042-A4C9-BE8C0B29BA4D}" type="slidenum">
              <a:rPr lang="fi-FI" smtClean="0">
                <a:latin typeface="Arial" charset="0"/>
              </a:rPr>
              <a:pPr/>
              <a:t>8</a:t>
            </a:fld>
            <a:endParaRPr lang="fi-FI">
              <a:latin typeface="Arial" charset="0"/>
            </a:endParaRPr>
          </a:p>
        </p:txBody>
      </p:sp>
      <p:sp>
        <p:nvSpPr>
          <p:cNvPr id="2" name="Alatunnisteen paikkamerkki 1"/>
          <p:cNvSpPr>
            <a:spLocks noGrp="1"/>
          </p:cNvSpPr>
          <p:nvPr>
            <p:ph type="ftr" sz="quarter" idx="11"/>
          </p:nvPr>
        </p:nvSpPr>
        <p:spPr/>
        <p:txBody>
          <a:bodyPr/>
          <a:lstStyle/>
          <a:p>
            <a:pPr>
              <a:defRPr/>
            </a:pPr>
            <a:r>
              <a:rPr lang="fi-FI"/>
              <a:t>Häirinnän ja epäasiallisen kohtelun ehkäisy ja käsittely -ohje</a:t>
            </a:r>
          </a:p>
        </p:txBody>
      </p:sp>
      <p:sp>
        <p:nvSpPr>
          <p:cNvPr id="3" name="Päivämäärän paikkamerkki 2"/>
          <p:cNvSpPr>
            <a:spLocks noGrp="1"/>
          </p:cNvSpPr>
          <p:nvPr>
            <p:ph type="dt" sz="half" idx="10"/>
          </p:nvPr>
        </p:nvSpPr>
        <p:spPr/>
        <p:txBody>
          <a:bodyPr/>
          <a:lstStyle/>
          <a:p>
            <a:pPr>
              <a:defRPr/>
            </a:pPr>
            <a:r>
              <a:rPr lang="fi-FI"/>
              <a:t>24.10.2017</a:t>
            </a:r>
          </a:p>
        </p:txBody>
      </p:sp>
    </p:spTree>
    <p:extLst>
      <p:ext uri="{BB962C8B-B14F-4D97-AF65-F5344CB8AC3E}">
        <p14:creationId xmlns:p14="http://schemas.microsoft.com/office/powerpoint/2010/main" val="84292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rotWithShape="1">
          <a:blip r:embed="rId2">
            <a:extLst>
              <a:ext uri="{28A0092B-C50C-407E-A947-70E740481C1C}">
                <a14:useLocalDpi xmlns:a14="http://schemas.microsoft.com/office/drawing/2010/main" val="0"/>
              </a:ext>
            </a:extLst>
          </a:blip>
          <a:srcRect l="72226" t="42628" r="2" b="-517"/>
          <a:stretch/>
        </p:blipFill>
        <p:spPr bwMode="auto">
          <a:xfrm>
            <a:off x="6594437" y="2875392"/>
            <a:ext cx="2549563" cy="39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Otsikko 1"/>
          <p:cNvSpPr>
            <a:spLocks noGrp="1"/>
          </p:cNvSpPr>
          <p:nvPr>
            <p:ph type="title"/>
          </p:nvPr>
        </p:nvSpPr>
        <p:spPr>
          <a:xfrm>
            <a:off x="2571750" y="549275"/>
            <a:ext cx="6211888" cy="935038"/>
          </a:xfrm>
        </p:spPr>
        <p:txBody>
          <a:bodyPr/>
          <a:lstStyle/>
          <a:p>
            <a:r>
              <a:rPr lang="fi-FI" sz="2800" dirty="0"/>
              <a:t>Mikä taas ei ole työturvallisuuslaissa (</a:t>
            </a:r>
            <a:r>
              <a:rPr lang="fi-FI" sz="2800" dirty="0" err="1"/>
              <a:t>TtL</a:t>
            </a:r>
            <a:r>
              <a:rPr lang="fi-FI" sz="2800" dirty="0"/>
              <a:t> § 28) tarkoitettua häirintää ja epäasiallista kohtelua 1/3</a:t>
            </a:r>
            <a:endParaRPr lang="fi-FI" sz="2800" b="1" dirty="0"/>
          </a:p>
        </p:txBody>
      </p:sp>
      <p:sp>
        <p:nvSpPr>
          <p:cNvPr id="5123" name="Sisällön paikkamerkki 2"/>
          <p:cNvSpPr>
            <a:spLocks noGrp="1"/>
          </p:cNvSpPr>
          <p:nvPr>
            <p:ph idx="1"/>
          </p:nvPr>
        </p:nvSpPr>
        <p:spPr>
          <a:xfrm>
            <a:off x="1146907" y="2276872"/>
            <a:ext cx="7018164" cy="3617969"/>
          </a:xfrm>
        </p:spPr>
        <p:txBody>
          <a:bodyPr/>
          <a:lstStyle/>
          <a:p>
            <a:r>
              <a:rPr lang="fi-FI" sz="2000" dirty="0"/>
              <a:t>Kaikki työpaikalla esiintyvä kielteinen käyttäytyminen ei ole työturvallisuuslaissa tarkoitettua terveydelle vaaraa aiheuttavaa häirintää tai muuta epäasiallista kohtelua.</a:t>
            </a:r>
          </a:p>
          <a:p>
            <a:r>
              <a:rPr lang="fi-FI" sz="2000" dirty="0"/>
              <a:t>Esimerkiksi yksittäiset lievät teot, kuten satunnainen sopimaton kielenkäyttö tai erimielisyydet, eivät ole laissa tarkoitettua kiellettyä häirintää, vaikka niistä aiheutuisikin pahaa mieltä. </a:t>
            </a:r>
          </a:p>
          <a:p>
            <a:r>
              <a:rPr lang="fi-FI" sz="2000" dirty="0"/>
              <a:t>Esimiehen tulee pyrkiä ehkäisemään / selvittämään   myös tällainen kohtelu, sillä pitkään jatkuneena se         voi muodostua työturvallisuuslain mukaiseksi         kielletyksi epäasialliseksi häirinnäksi tai kohteluksi. </a:t>
            </a:r>
          </a:p>
          <a:p>
            <a:endParaRPr lang="fi-FI" sz="2000" dirty="0"/>
          </a:p>
          <a:p>
            <a:endParaRPr lang="fi-FI" sz="2000" dirty="0"/>
          </a:p>
          <a:p>
            <a:endParaRPr lang="fi-FI" sz="2000" dirty="0"/>
          </a:p>
        </p:txBody>
      </p:sp>
      <p:sp>
        <p:nvSpPr>
          <p:cNvPr id="5124" name="Dian numeron paikkamerkki 4"/>
          <p:cNvSpPr>
            <a:spLocks noGrp="1"/>
          </p:cNvSpPr>
          <p:nvPr>
            <p:ph type="sldNum" sz="quarter" idx="12"/>
          </p:nvPr>
        </p:nvSpPr>
        <p:spPr>
          <a:noFill/>
        </p:spPr>
        <p:txBody>
          <a:bodyPr/>
          <a:lstStyle/>
          <a:p>
            <a:fld id="{59E98BB8-379E-4042-A4C9-BE8C0B29BA4D}" type="slidenum">
              <a:rPr lang="fi-FI" smtClean="0">
                <a:latin typeface="Arial" charset="0"/>
              </a:rPr>
              <a:pPr/>
              <a:t>9</a:t>
            </a:fld>
            <a:endParaRPr lang="fi-FI">
              <a:latin typeface="Arial" charset="0"/>
            </a:endParaRPr>
          </a:p>
        </p:txBody>
      </p:sp>
      <p:sp>
        <p:nvSpPr>
          <p:cNvPr id="2" name="Alatunnisteen paikkamerkki 1"/>
          <p:cNvSpPr>
            <a:spLocks noGrp="1"/>
          </p:cNvSpPr>
          <p:nvPr>
            <p:ph type="ftr" sz="quarter" idx="11"/>
          </p:nvPr>
        </p:nvSpPr>
        <p:spPr/>
        <p:txBody>
          <a:bodyPr/>
          <a:lstStyle/>
          <a:p>
            <a:pPr>
              <a:defRPr/>
            </a:pPr>
            <a:r>
              <a:rPr lang="fi-FI"/>
              <a:t>Häirinnän ja epäasiallisen kohtelun ehkäisy ja käsittely -ohje</a:t>
            </a:r>
          </a:p>
        </p:txBody>
      </p:sp>
      <p:sp>
        <p:nvSpPr>
          <p:cNvPr id="3" name="Päivämäärän paikkamerkki 2"/>
          <p:cNvSpPr>
            <a:spLocks noGrp="1"/>
          </p:cNvSpPr>
          <p:nvPr>
            <p:ph type="dt" sz="half" idx="10"/>
          </p:nvPr>
        </p:nvSpPr>
        <p:spPr/>
        <p:txBody>
          <a:bodyPr/>
          <a:lstStyle/>
          <a:p>
            <a:pPr>
              <a:defRPr/>
            </a:pPr>
            <a:r>
              <a:rPr lang="fi-FI"/>
              <a:t>24.10.2017</a:t>
            </a:r>
          </a:p>
        </p:txBody>
      </p:sp>
    </p:spTree>
    <p:extLst>
      <p:ext uri="{BB962C8B-B14F-4D97-AF65-F5344CB8AC3E}">
        <p14:creationId xmlns:p14="http://schemas.microsoft.com/office/powerpoint/2010/main" val="3382638711"/>
      </p:ext>
    </p:extLst>
  </p:cSld>
  <p:clrMapOvr>
    <a:masterClrMapping/>
  </p:clrMapOvr>
</p:sld>
</file>

<file path=ppt/theme/theme1.xml><?xml version="1.0" encoding="utf-8"?>
<a:theme xmlns:a="http://schemas.openxmlformats.org/drawingml/2006/main" name="Oletusrakenne">
  <a:themeElements>
    <a:clrScheme name="Oletusrakenne 1">
      <a:dk1>
        <a:srgbClr val="000000"/>
      </a:dk1>
      <a:lt1>
        <a:srgbClr val="FFFFFF"/>
      </a:lt1>
      <a:dk2>
        <a:srgbClr val="249FFF"/>
      </a:dk2>
      <a:lt2>
        <a:srgbClr val="C6DB00"/>
      </a:lt2>
      <a:accent1>
        <a:srgbClr val="0050BB"/>
      </a:accent1>
      <a:accent2>
        <a:srgbClr val="249FFF"/>
      </a:accent2>
      <a:accent3>
        <a:srgbClr val="FFFFFF"/>
      </a:accent3>
      <a:accent4>
        <a:srgbClr val="000000"/>
      </a:accent4>
      <a:accent5>
        <a:srgbClr val="AAB3DA"/>
      </a:accent5>
      <a:accent6>
        <a:srgbClr val="2090E7"/>
      </a:accent6>
      <a:hlink>
        <a:srgbClr val="9FC1D3"/>
      </a:hlink>
      <a:folHlink>
        <a:srgbClr val="FF73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FC1D3"/>
        </a:solidFill>
        <a:ln w="3175" cap="flat" cmpd="sng" algn="ctr">
          <a:solidFill>
            <a:srgbClr val="020505"/>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9FC1D3"/>
        </a:solidFill>
        <a:ln w="3175" cap="flat" cmpd="sng" algn="ctr">
          <a:solidFill>
            <a:srgbClr val="020505"/>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letusrakenne 1">
        <a:dk1>
          <a:srgbClr val="000000"/>
        </a:dk1>
        <a:lt1>
          <a:srgbClr val="FFFFFF"/>
        </a:lt1>
        <a:dk2>
          <a:srgbClr val="249FFF"/>
        </a:dk2>
        <a:lt2>
          <a:srgbClr val="C6DB00"/>
        </a:lt2>
        <a:accent1>
          <a:srgbClr val="0050BB"/>
        </a:accent1>
        <a:accent2>
          <a:srgbClr val="249FFF"/>
        </a:accent2>
        <a:accent3>
          <a:srgbClr val="FFFFFF"/>
        </a:accent3>
        <a:accent4>
          <a:srgbClr val="000000"/>
        </a:accent4>
        <a:accent5>
          <a:srgbClr val="AAB3DA"/>
        </a:accent5>
        <a:accent6>
          <a:srgbClr val="2090E7"/>
        </a:accent6>
        <a:hlink>
          <a:srgbClr val="9FC1D3"/>
        </a:hlink>
        <a:folHlink>
          <a:srgbClr val="FF7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Espoo">
      <a:dk1>
        <a:srgbClr val="249FFF"/>
      </a:dk1>
      <a:lt1>
        <a:sysClr val="window" lastClr="FFFFFF"/>
      </a:lt1>
      <a:dk2>
        <a:srgbClr val="0050BB"/>
      </a:dk2>
      <a:lt2>
        <a:srgbClr val="FFFFFF"/>
      </a:lt2>
      <a:accent1>
        <a:srgbClr val="0050BB"/>
      </a:accent1>
      <a:accent2>
        <a:srgbClr val="249FFF"/>
      </a:accent2>
      <a:accent3>
        <a:srgbClr val="FF7300"/>
      </a:accent3>
      <a:accent4>
        <a:srgbClr val="C6DB00"/>
      </a:accent4>
      <a:accent5>
        <a:srgbClr val="9FC1D3"/>
      </a:accent5>
      <a:accent6>
        <a:srgbClr val="FFCE00"/>
      </a:accent6>
      <a:hlink>
        <a:srgbClr val="0050BB"/>
      </a:hlink>
      <a:folHlink>
        <a:srgbClr val="249FFF"/>
      </a:folHlink>
    </a:clrScheme>
    <a:fontScheme name="Espo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spoon asiakirja" ma:contentTypeID="0x0101007C970E7401674D358AD84DA46CFD702A01001EDD61EEDC83E2449C662CFCC712D0FC" ma:contentTypeVersion="15" ma:contentTypeDescription="Luo uusi asiakirja." ma:contentTypeScope="" ma:versionID="26edf29c63fb12c9d50d86ee9cfc148b">
  <xsd:schema xmlns:xsd="http://www.w3.org/2001/XMLSchema" xmlns:xs="http://www.w3.org/2001/XMLSchema" xmlns:p="http://schemas.microsoft.com/office/2006/metadata/properties" xmlns:ns1="http://schemas.microsoft.com/sharepoint/v3" xmlns:ns2="92196382-5f17-44e5-a4ac-52a94aa83272" xmlns:ns4="http://schemas.microsoft.com/sharepoint/v3/fields" xmlns:ns5="331115a8-4b91-44c1-abf6-fa63605d9b21" xmlns:ns6="8e830aad-2e36-4e77-911f-e91402c81ff0" targetNamespace="http://schemas.microsoft.com/office/2006/metadata/properties" ma:root="true" ma:fieldsID="dd1e984322aad0dd4a7a4a21556a1044" ns1:_="" ns2:_="" ns4:_="" ns5:_="" ns6:_="">
    <xsd:import namespace="http://schemas.microsoft.com/sharepoint/v3"/>
    <xsd:import namespace="92196382-5f17-44e5-a4ac-52a94aa83272"/>
    <xsd:import namespace="http://schemas.microsoft.com/sharepoint/v3/fields"/>
    <xsd:import namespace="331115a8-4b91-44c1-abf6-fa63605d9b21"/>
    <xsd:import namespace="8e830aad-2e36-4e77-911f-e91402c81ff0"/>
    <xsd:element name="properties">
      <xsd:complexType>
        <xsd:sequence>
          <xsd:element name="documentManagement">
            <xsd:complexType>
              <xsd:all>
                <xsd:element ref="ns2:_dlc_DocId" minOccurs="0"/>
                <xsd:element ref="ns2:_dlc_DocIdUrl" minOccurs="0"/>
                <xsd:element ref="ns2:_dlc_DocIdPersistId" minOccurs="0"/>
                <xsd:element ref="ns1:TaxonomyTextField_DocumentType" minOccurs="0"/>
                <xsd:element ref="ns4:DocumentSubject"/>
                <xsd:element ref="ns2:TaxCatchAll" minOccurs="0"/>
                <xsd:element ref="ns5:TaxCatchAllLabel" minOccurs="0"/>
                <xsd:element ref="ns6: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axonomyTextField_DocumentType" ma:index="12" nillable="true" ma:taxonomy="true" ma:internalName="TaxonomyTextField_DocumentType" ma:taxonomyFieldName="DocumentType" ma:displayName="Asiakirjan tyyppi" ma:fieldId="{d1d2379a-f395-48f9-80d6-8da78e18333e}" ma:sspId="371c8c4e-4bf9-4f7e-9351-a88360bd0728" ma:termSetId="4d56574e-04f8-4f6d-b6f3-36a94addca7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196382-5f17-44e5-a4ac-52a94aa83272"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description="" ma:hidden="true" ma:list="{8fa07349-1b91-43b7-b93b-f6a4442b91ae}" ma:internalName="TaxCatchAll" ma:showField="CatchAllData" ma:web="92196382-5f17-44e5-a4ac-52a94aa832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Subject" ma:index="13" ma:displayName="Aihe" ma:description="Aihe" ma:internalName="DocumentSubject"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1115a8-4b91-44c1-abf6-fa63605d9b21" elementFormDefault="qualified">
    <xsd:import namespace="http://schemas.microsoft.com/office/2006/documentManagement/types"/>
    <xsd:import namespace="http://schemas.microsoft.com/office/infopath/2007/PartnerControls"/>
    <xsd:element name="TaxCatchAllLabel" ma:index="15" nillable="true" ma:displayName="Taxonomy Catch All Column1" ma:description="" ma:hidden="true" ma:list="{c513fc96-f0b1-497e-bebe-3d3039c90550}" ma:internalName="TaxCatchAllLabel" ma:readOnly="true" ma:showField="CatchAllDataLabel" ma:web="331115a8-4b91-44c1-abf6-fa63605d9b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830aad-2e36-4e77-911f-e91402c81ff0" elementFormDefault="qualified">
    <xsd:import namespace="http://schemas.microsoft.com/office/2006/documentManagement/types"/>
    <xsd:import namespace="http://schemas.microsoft.com/office/infopath/2007/PartnerControls"/>
    <xsd:element name="TaxKeywordTaxHTField" ma:index="16" nillable="true" ma:taxonomy="true" ma:internalName="TaxKeywordTaxHTField" ma:taxonomyFieldName="TaxKeyword" ma:displayName="Yrityksen avainsanat" ma:fieldId="{23f27201-bee3-471e-b2e7-b64fd8b7ca38}" ma:taxonomyMulti="true" ma:sspId="4820b1ac-4d2c-49ff-acf6-a00bb961dcfa"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DocumentSubject xmlns="http://schemas.microsoft.com/sharepoint/v3/fields">Työturvallisuusohjeet</DocumentSubject>
    <TaxCatchAll xmlns="92196382-5f17-44e5-a4ac-52a94aa83272">
      <Value>1594</Value>
      <Value>1593</Value>
      <Value>1746</Value>
      <Value>29</Value>
    </TaxCatchAll>
    <TaxonomyTextField_DocumentType xmlns="http://schemas.microsoft.com/sharepoint/v3">
      <Terms xmlns="http://schemas.microsoft.com/office/infopath/2007/PartnerControls">
        <TermInfo xmlns="http://schemas.microsoft.com/office/infopath/2007/PartnerControls">
          <TermName xmlns="http://schemas.microsoft.com/office/infopath/2007/PartnerControls">Ohje</TermName>
          <TermId xmlns="http://schemas.microsoft.com/office/infopath/2007/PartnerControls">222c51dd-ec39-4cee-a6fc-21437b006db3</TermId>
        </TermInfo>
      </Terms>
    </TaxonomyTextField_DocumentType>
    <_dlc_DocId xmlns="92196382-5f17-44e5-a4ac-52a94aa83272">YHTEISET-1020-307</_dlc_DocId>
    <_dlc_DocIdUrl xmlns="92196382-5f17-44e5-a4ac-52a94aa83272">
      <Url>http://tyotilat.espoo.fi/yhteiset/verkostot/TyohyvinvoinninJaTyosuojelunKoordinaatioryhma/_layouts/DocIdRedir.aspx?ID=YHTEISET-1020-307</Url>
      <Description>YHTEISET-1020-307</Description>
    </_dlc_DocIdUrl>
    <TaxKeywordTaxHTField xmlns="8e830aad-2e36-4e77-911f-e91402c81ff0">
      <Terms xmlns="http://schemas.microsoft.com/office/infopath/2007/PartnerControls">
        <TermInfo xmlns="http://schemas.microsoft.com/office/infopath/2007/PartnerControls">
          <TermName xmlns="http://schemas.microsoft.com/office/infopath/2007/PartnerControls">epäasiallinen kohtelu</TermName>
          <TermId xmlns="http://schemas.microsoft.com/office/infopath/2007/PartnerControls">4d54d144-44f4-4db5-b48d-f0009c3da3ec</TermId>
        </TermInfo>
        <TermInfo xmlns="http://schemas.microsoft.com/office/infopath/2007/PartnerControls">
          <TermName xmlns="http://schemas.microsoft.com/office/infopath/2007/PartnerControls">häirintä</TermName>
          <TermId xmlns="http://schemas.microsoft.com/office/infopath/2007/PartnerControls">a5522754-3202-4864-ad88-2eae9dfa2cce</TermId>
        </TermInfo>
        <TermInfo xmlns="http://schemas.microsoft.com/office/infopath/2007/PartnerControls">
          <TermName xmlns="http://schemas.microsoft.com/office/infopath/2007/PartnerControls">kiusaaminen</TermName>
          <TermId xmlns="http://schemas.microsoft.com/office/infopath/2007/PartnerControls">b2d6a54a-726c-42ee-a4e9-624aac5660cf</TermId>
        </TermInfo>
      </Terms>
    </TaxKeywordTaxHTField>
  </documentManagement>
</p:properties>
</file>

<file path=customXml/itemProps1.xml><?xml version="1.0" encoding="utf-8"?>
<ds:datastoreItem xmlns:ds="http://schemas.openxmlformats.org/officeDocument/2006/customXml" ds:itemID="{C7AB3416-DEF6-4C15-B4EE-7C9DC9E619F7}">
  <ds:schemaRefs>
    <ds:schemaRef ds:uri="http://schemas.microsoft.com/sharepoint/events"/>
  </ds:schemaRefs>
</ds:datastoreItem>
</file>

<file path=customXml/itemProps2.xml><?xml version="1.0" encoding="utf-8"?>
<ds:datastoreItem xmlns:ds="http://schemas.openxmlformats.org/officeDocument/2006/customXml" ds:itemID="{BD044FD6-20B1-4F64-9101-7272C5BD0EBF}">
  <ds:schemaRefs>
    <ds:schemaRef ds:uri="http://schemas.microsoft.com/sharepoint/v3/contenttype/forms"/>
  </ds:schemaRefs>
</ds:datastoreItem>
</file>

<file path=customXml/itemProps3.xml><?xml version="1.0" encoding="utf-8"?>
<ds:datastoreItem xmlns:ds="http://schemas.openxmlformats.org/officeDocument/2006/customXml" ds:itemID="{5331AC81-3A54-413A-9FF3-53B93E991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196382-5f17-44e5-a4ac-52a94aa83272"/>
    <ds:schemaRef ds:uri="http://schemas.microsoft.com/sharepoint/v3/fields"/>
    <ds:schemaRef ds:uri="331115a8-4b91-44c1-abf6-fa63605d9b21"/>
    <ds:schemaRef ds:uri="8e830aad-2e36-4e77-911f-e91402c81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05056CA-498F-4CC7-ACAF-46A79A618C3D}">
  <ds:schemaRefs>
    <ds:schemaRef ds:uri="http://schemas.microsoft.com/office/2006/metadata/customXsn"/>
  </ds:schemaRefs>
</ds:datastoreItem>
</file>

<file path=customXml/itemProps5.xml><?xml version="1.0" encoding="utf-8"?>
<ds:datastoreItem xmlns:ds="http://schemas.openxmlformats.org/officeDocument/2006/customXml" ds:itemID="{2BB7544E-C872-4697-93D4-901EDD1377A4}">
  <ds:schemaRefs>
    <ds:schemaRef ds:uri="http://purl.org/dc/elements/1.1/"/>
    <ds:schemaRef ds:uri="331115a8-4b91-44c1-abf6-fa63605d9b21"/>
    <ds:schemaRef ds:uri="http://schemas.microsoft.com/office/2006/metadata/properties"/>
    <ds:schemaRef ds:uri="http://purl.org/dc/terms/"/>
    <ds:schemaRef ds:uri="http://schemas.microsoft.com/office/infopath/2007/PartnerControls"/>
    <ds:schemaRef ds:uri="http://schemas.microsoft.com/sharepoint/v3/fields"/>
    <ds:schemaRef ds:uri="http://schemas.microsoft.com/office/2006/documentManagement/types"/>
    <ds:schemaRef ds:uri="http://schemas.openxmlformats.org/package/2006/metadata/core-properties"/>
    <ds:schemaRef ds:uri="8e830aad-2e36-4e77-911f-e91402c81ff0"/>
    <ds:schemaRef ds:uri="92196382-5f17-44e5-a4ac-52a94aa83272"/>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9578</TotalTime>
  <Words>1506</Words>
  <Application>Microsoft Office PowerPoint</Application>
  <PresentationFormat>Näytössä katseltava diaesitys (4:3)</PresentationFormat>
  <Paragraphs>210</Paragraphs>
  <Slides>25</Slides>
  <Notes>8</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25</vt:i4>
      </vt:variant>
    </vt:vector>
  </HeadingPairs>
  <TitlesOfParts>
    <vt:vector size="31" baseType="lpstr">
      <vt:lpstr>Arial</vt:lpstr>
      <vt:lpstr>Geneva</vt:lpstr>
      <vt:lpstr>Interstate-Light</vt:lpstr>
      <vt:lpstr>Wingdings</vt:lpstr>
      <vt:lpstr>Oletusrakenne</vt:lpstr>
      <vt:lpstr>Office-teema</vt:lpstr>
      <vt:lpstr>Ohje epäasiallisen kohtelun ehkäisyyn ja käsittelyyn</vt:lpstr>
      <vt:lpstr>Espoo-tarina velvoittaa meidät arvostavaan vuorovaikutukseen</vt:lpstr>
      <vt:lpstr>Ennaltaehkäisy </vt:lpstr>
      <vt:lpstr>Huolehdi työyhteisöstä!</vt:lpstr>
      <vt:lpstr>Minkälaista on vastuullinen ja ammatillinen työkäyttäytyminen?</vt:lpstr>
      <vt:lpstr>Mikä on työturvallisuuslain (TtL 28 §) mukaan häirintää ja epäasiallista kohtelua</vt:lpstr>
      <vt:lpstr>Työturvallisuuslaissa (TtL § 28) tarkoitettu häirintä ja epäasiallinen kohtelu voi olla esimerkiksi 1/2</vt:lpstr>
      <vt:lpstr>Työturvallisuuslaissa (TtL § 28) tarkoitettu häirintä ja epäasiallinen kohtelu voi olla esimerkiksi 2/2</vt:lpstr>
      <vt:lpstr>Mikä taas ei ole työturvallisuuslaissa (TtL § 28) tarkoitettua häirintää ja epäasiallista kohtelua 1/3</vt:lpstr>
      <vt:lpstr>Mikä taas ei ole työturvallisuuslaissa (TtL § 28) tarkoitettua häirintää ja epäasiallista kohtelua 2/3</vt:lpstr>
      <vt:lpstr>Mikä taas ei ole työturvallisuuslaissa (TtL 28 §) tarkoitettua häirintää ja epäasiallista kohtelua 3/3</vt:lpstr>
      <vt:lpstr>Käytännön ohjeita häirinnän ehkäisyyn ja siihen puuttumiseen</vt:lpstr>
      <vt:lpstr>Käytännön ohjeita häirinnän ehkäisyyn ja siihen puuttumiseen</vt:lpstr>
      <vt:lpstr>Häirintäilmoitukseen liittyvä käsittelyprosessi</vt:lpstr>
      <vt:lpstr>Häirintäilmoitukseen liittyvä käsittelyprosessi 1</vt:lpstr>
      <vt:lpstr>Häirintäilmoitukseen liittyvä käsittelyprosessi 2</vt:lpstr>
      <vt:lpstr>Häirintäilmoitukseen liittyvä käsittelyprosessi 3</vt:lpstr>
      <vt:lpstr>Häirintäilmoitukseen liittyvä käsittelyprosessi 4</vt:lpstr>
      <vt:lpstr>Häirintäilmoitukseen liittyvä käsittelyprosessi 5</vt:lpstr>
      <vt:lpstr>Häirintäilmoitukseen liittyvä käsittelyprosessi 6</vt:lpstr>
      <vt:lpstr>Häirintäilmoitukseen liittyvä käsittelyprosessi 7 a</vt:lpstr>
      <vt:lpstr>Häirintäilmoitukseen liittyvä käsittelyprosessi 7 b</vt:lpstr>
      <vt:lpstr>Häirintäilmoitukseen liittyvä käsittelyprosessi 8</vt:lpstr>
      <vt:lpstr>Häirintäilmoitukseen liittyvä käsittelyprosessi 9</vt:lpstr>
      <vt:lpstr>Lisätietoa</vt:lpstr>
    </vt:vector>
  </TitlesOfParts>
  <Company>Suorakonttori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Häirintä ja epäasiallinen kohtelu</dc:title>
  <dc:creator>Suorakonttori Oy</dc:creator>
  <cp:keywords>epäasiallinen kohtelu; häirintä; kiusaaminen</cp:keywords>
  <cp:lastModifiedBy>Leimola Reino</cp:lastModifiedBy>
  <cp:revision>369</cp:revision>
  <cp:lastPrinted>2017-11-16T09:38:19Z</cp:lastPrinted>
  <dcterms:created xsi:type="dcterms:W3CDTF">2006-11-28T07:38:55Z</dcterms:created>
  <dcterms:modified xsi:type="dcterms:W3CDTF">2017-11-16T09:47:50Z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0x0101007C970E7401674D358AD84DA46CFD702A01001EDD61EEDC83E2449C662CFCC712D0FC</vt:lpwstr>
  </property>
  <property fmtid="{D5CDD505-2E9C-101B-9397-08002B2CF9AE}" pid="3" name="_dlc_DocIdItemGuid">
    <vt:lpwstr>95b7f6ca-ab4e-44bc-8a08-4813ca0535cf</vt:lpwstr>
  </property>
  <property fmtid="{D5CDD505-2E9C-101B-9397-08002B2CF9AE}" pid="4" name="TaxKeyword">
    <vt:lpwstr>1594;#epäasiallinen kohtelu|4d54d144-44f4-4db5-b48d-f0009c3da3ec;#1593;#häirintä|a5522754-3202-4864-ad88-2eae9dfa2cce;#1746;#kiusaaminen|b2d6a54a-726c-42ee-a4e9-624aac5660cf</vt:lpwstr>
  </property>
  <property fmtid="{D5CDD505-2E9C-101B-9397-08002B2CF9AE}" pid="5" name="DocumentType">
    <vt:lpwstr>29;#Ohje|222c51dd-ec39-4cee-a6fc-21437b006db3</vt:lpwstr>
  </property>
  <property fmtid="{D5CDD505-2E9C-101B-9397-08002B2CF9AE}" pid="6" name="_AdHocReviewCycleID">
    <vt:i4>2101946836</vt:i4>
  </property>
  <property fmtid="{D5CDD505-2E9C-101B-9397-08002B2CF9AE}" pid="7" name="_NewReviewCycle">
    <vt:lpwstr/>
  </property>
  <property fmtid="{D5CDD505-2E9C-101B-9397-08002B2CF9AE}" pid="8" name="_EmailSubject">
    <vt:lpwstr>Häirintämateriaali esimiehille 2017.pptx</vt:lpwstr>
  </property>
  <property fmtid="{D5CDD505-2E9C-101B-9397-08002B2CF9AE}" pid="9" name="_AuthorEmail">
    <vt:lpwstr>sanni.kotilainen@espoo.fi</vt:lpwstr>
  </property>
  <property fmtid="{D5CDD505-2E9C-101B-9397-08002B2CF9AE}" pid="10" name="_AuthorEmailDisplayName">
    <vt:lpwstr>Kotilainen Sanni</vt:lpwstr>
  </property>
</Properties>
</file>