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4"/>
  </p:sldMasterIdLst>
  <p:notesMasterIdLst>
    <p:notesMasterId r:id="rId11"/>
  </p:notesMasterIdLst>
  <p:sldIdLst>
    <p:sldId id="256" r:id="rId5"/>
    <p:sldId id="261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>
      <p:cViewPr>
        <p:scale>
          <a:sx n="100" d="100"/>
          <a:sy n="100" d="100"/>
        </p:scale>
        <p:origin x="-110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BE87A-9DE8-4008-B602-D5F4F4F8CFC9}" type="datetimeFigureOut">
              <a:rPr lang="fi-FI" smtClean="0"/>
              <a:pPr/>
              <a:t>6.3.2013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40FD7-E790-4976-A23A-701608F769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566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40FD7-E790-4976-A23A-701608F7690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4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etusivun alapalk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54400"/>
            <a:ext cx="8780462" cy="719137"/>
          </a:xfrm>
          <a:prstGeom prst="rect">
            <a:avLst/>
          </a:prstGeom>
          <a:noFill/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354400" y="3134256"/>
            <a:ext cx="6264000" cy="115200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354400" y="4604400"/>
            <a:ext cx="5097600" cy="824864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/>
          </a:p>
        </p:txBody>
      </p:sp>
      <p:pic>
        <p:nvPicPr>
          <p:cNvPr id="9" name="Picture 17" descr="etusivu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682625"/>
            <a:ext cx="3044825" cy="16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70400" y="550800"/>
            <a:ext cx="61200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88000" y="1933200"/>
            <a:ext cx="7506000" cy="4068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Tekijätiedot ja/tai esityksen nimi</a:t>
            </a:r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7" name="Picture 16" descr="pikk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9388"/>
            <a:ext cx="1979612" cy="118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88000" y="4406900"/>
            <a:ext cx="7280299" cy="1188000"/>
          </a:xfrm>
        </p:spPr>
        <p:txBody>
          <a:bodyPr anchor="t">
            <a:normAutofit/>
          </a:bodyPr>
          <a:lstStyle>
            <a:lvl1pPr algn="l">
              <a:defRPr sz="3200" b="1" cap="none"/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88000" y="2906713"/>
            <a:ext cx="7280299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Tekijätiedot ja/tai esityksen nimi</a:t>
            </a:r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7" name="Picture 16" descr="pikk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9388"/>
            <a:ext cx="1979612" cy="118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70400" y="550800"/>
            <a:ext cx="6120000" cy="11430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188000" y="2001600"/>
            <a:ext cx="3636000" cy="40680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54418" y="2001600"/>
            <a:ext cx="3636000" cy="4068000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Tekijätiedot ja/tai esityksen nimi</a:t>
            </a:r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8" name="Picture 16" descr="pikk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9388"/>
            <a:ext cx="1979612" cy="118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70400" y="550800"/>
            <a:ext cx="61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88000" y="1860544"/>
            <a:ext cx="3636000" cy="639762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188000" y="2580206"/>
            <a:ext cx="3636000" cy="349200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57888" y="1860544"/>
            <a:ext cx="3636000" cy="639762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57888" y="2580206"/>
            <a:ext cx="3636000" cy="3492000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Tekijätiedot ja/tai esityksen nimi</a:t>
            </a:r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10" name="Picture 16" descr="pikk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9388"/>
            <a:ext cx="1979612" cy="118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70400" y="550800"/>
            <a:ext cx="6120000" cy="11430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Tekijätiedot ja/tai esityksen nimi</a:t>
            </a:r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6" name="Picture 16" descr="pikk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9388"/>
            <a:ext cx="1979612" cy="118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Tekijätiedot ja/tai esityksen nimi</a:t>
            </a:r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5" name="Picture 16" descr="pikk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9388"/>
            <a:ext cx="1979612" cy="118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88000" y="1643050"/>
            <a:ext cx="3008313" cy="78581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57686" y="500042"/>
            <a:ext cx="4329114" cy="5626121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2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88000" y="2500306"/>
            <a:ext cx="3008313" cy="3625857"/>
          </a:xfrm>
        </p:spPr>
        <p:txBody>
          <a:bodyPr/>
          <a:lstStyle>
            <a:lvl1pPr marL="0" indent="0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3E2E9C67-63C6-4E1D-8A95-2B75655CC42E}" type="datetime1">
              <a:rPr lang="fi-FI" smtClean="0"/>
              <a:pPr algn="r"/>
              <a:t>6.3.2013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Tekijätiedot ja/tai esityksen 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Picture 16" descr="pikk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9388"/>
            <a:ext cx="1979612" cy="118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71736" y="4800600"/>
            <a:ext cx="607223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571736" y="612775"/>
            <a:ext cx="607223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571736" y="5367338"/>
            <a:ext cx="6072230" cy="633430"/>
          </a:xfrm>
        </p:spPr>
        <p:txBody>
          <a:bodyPr/>
          <a:lstStyle>
            <a:lvl1pPr marL="0" indent="0"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3E2E9C67-63C6-4E1D-8A95-2B75655CC42E}" type="datetime1">
              <a:rPr lang="fi-FI" smtClean="0"/>
              <a:pPr algn="r"/>
              <a:t>6.3.2013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Tekijätiedot ja/tai esityksen 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Picture 16" descr="pikk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9388"/>
            <a:ext cx="1979612" cy="118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570400" y="550800"/>
            <a:ext cx="61200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noProof="0" dirty="0" smtClean="0"/>
              <a:t>Muokkaa </a:t>
            </a:r>
            <a:r>
              <a:rPr lang="fi-FI" noProof="0" dirty="0" err="1" smtClean="0"/>
              <a:t>perustyyl</a:t>
            </a:r>
            <a:r>
              <a:rPr lang="fi-FI" noProof="0" dirty="0" smtClean="0"/>
              <a:t>.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88000" y="1932206"/>
            <a:ext cx="7506000" cy="406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661458" y="6215082"/>
            <a:ext cx="2133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100">
                <a:solidFill>
                  <a:schemeClr val="accent3"/>
                </a:solidFill>
              </a:defRPr>
            </a:lvl1pPr>
          </a:lstStyle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4000" y="6215082"/>
            <a:ext cx="5040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fi-FI" noProof="0" smtClean="0"/>
              <a:t>Tekijätiedot ja/tai esityksen nimi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18780" y="6463148"/>
            <a:ext cx="75721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3"/>
                </a:solidFill>
              </a:defRPr>
            </a:lvl1pPr>
          </a:lstStyle>
          <a:p>
            <a:fld id="{66FEFC3C-A022-415C-A78A-DD611A1FDEA9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MELUNTORJUNTAOHJELMA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LAKI 1404 / 1993</a:t>
            </a:r>
          </a:p>
        </p:txBody>
      </p:sp>
    </p:spTree>
    <p:extLst>
      <p:ext uri="{BB962C8B-B14F-4D97-AF65-F5344CB8AC3E}">
        <p14:creationId xmlns:p14="http://schemas.microsoft.com/office/powerpoint/2010/main" val="2759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Melu on ääntä, joka on häiritsevää, epämiellyttävää tai muulla tavoin terveydelle vahingollista. Melu on yleisimpiä työperäisiä haittoja ja se aiheuttaa eniten vammoja työelämässä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Työsuojeluvaltuutettu Reino Leimola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2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83964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Meluntorjuntaohjelma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Jos työntekijän melualtistus ylittää ylemmän toiminta-arvon (85 dB (A)), on työnantajan laadittava ja toimeenpantava riskienarviointiin perustuva meluntorjuntaohjelma. Meluntorjuntaohjelman tavoitteena on vähentää työntekijän melualtistusta.</a:t>
            </a:r>
          </a:p>
          <a:p>
            <a:r>
              <a:rPr lang="fi-FI" dirty="0" smtClean="0"/>
              <a:t>Meluntorjuntaohjelma kattaa kaikki ne työpisteet, joissa ylempi toiminta-arvo ylittyy.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Työsuojeluvaltuutettu Reino Leimola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3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9683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Meluntorjuntaohjelman sisältö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Selvittää altistusrajan ylittämisen syyt</a:t>
            </a:r>
          </a:p>
          <a:p>
            <a:r>
              <a:rPr lang="fi-FI" dirty="0" smtClean="0"/>
              <a:t>Etsiä keinot melualtistuksen vähentämiseksi</a:t>
            </a:r>
          </a:p>
          <a:p>
            <a:r>
              <a:rPr lang="fi-FI" dirty="0" smtClean="0"/>
              <a:t>Etsiä keinot huippuarvon alentamiseksi</a:t>
            </a:r>
          </a:p>
          <a:p>
            <a:r>
              <a:rPr lang="fi-FI" dirty="0" smtClean="0"/>
              <a:t>Meluongelmalle ratkaisuehdotus</a:t>
            </a:r>
          </a:p>
          <a:p>
            <a:r>
              <a:rPr lang="fi-FI" dirty="0" smtClean="0"/>
              <a:t>Arvioida ratkaisuehdotuksen vaikutus</a:t>
            </a:r>
          </a:p>
          <a:p>
            <a:r>
              <a:rPr lang="fi-FI" dirty="0" smtClean="0"/>
              <a:t>Torjuntatoimien toteutus, järjestys, aikataulu</a:t>
            </a:r>
          </a:p>
          <a:p>
            <a:r>
              <a:rPr lang="fi-FI" dirty="0" smtClean="0"/>
              <a:t>Toteuttamisvastuut, seuranta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Työsuojeluvaltuutettu Reino Leimola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4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8930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Meluntorjuntaohjelman laatiminen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Työnantajan tehtävä</a:t>
            </a:r>
          </a:p>
          <a:p>
            <a:r>
              <a:rPr lang="fi-FI" dirty="0" smtClean="0"/>
              <a:t>Asiantuntijan käyttäminen laadinnassa</a:t>
            </a:r>
          </a:p>
          <a:p>
            <a:r>
              <a:rPr lang="fi-FI" dirty="0" smtClean="0"/>
              <a:t>Asiantuntijan käyttäminen ongelman määrittelyssä</a:t>
            </a:r>
          </a:p>
          <a:p>
            <a:r>
              <a:rPr lang="fi-FI" dirty="0" smtClean="0"/>
              <a:t>Mahdollinen teknisen prosessin asiantuntijan apu</a:t>
            </a:r>
          </a:p>
          <a:p>
            <a:r>
              <a:rPr lang="fi-FI" dirty="0" smtClean="0"/>
              <a:t>Meluntorjuntatekniikan asiantuntijan apu</a:t>
            </a:r>
          </a:p>
          <a:p>
            <a:r>
              <a:rPr lang="fi-FI" dirty="0" smtClean="0"/>
              <a:t>Meluongelmien tärkeysjärjestys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Työsuojeluvaltuutettu Reino Leimola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5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83045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Mittaukset ja arvioinnit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Tehtävä yhteistoiminnassa henkilöstön edustajan kanssa</a:t>
            </a:r>
          </a:p>
          <a:p>
            <a:r>
              <a:rPr lang="fi-FI" dirty="0" smtClean="0"/>
              <a:t>Dokumentointi</a:t>
            </a:r>
          </a:p>
          <a:p>
            <a:r>
              <a:rPr lang="fi-FI" dirty="0" smtClean="0"/>
              <a:t>Tiedon kulku</a:t>
            </a:r>
          </a:p>
          <a:p>
            <a:r>
              <a:rPr lang="fi-FI" dirty="0" smtClean="0"/>
              <a:t>Ohjelman nähtävyys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E2E9C67-63C6-4E1D-8A95-2B75655CC42E}" type="datetime1">
              <a:rPr lang="fi-FI" noProof="0" smtClean="0"/>
              <a:pPr algn="r"/>
              <a:t>6.3.2013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Työsuojeluvaltuutettu Reino Leimola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FC3C-A022-415C-A78A-DD611A1FDEA9}" type="slidenum">
              <a:rPr lang="fi-FI" noProof="0" smtClean="0"/>
              <a:pPr/>
              <a:t>6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078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oon sininen">
  <a:themeElements>
    <a:clrScheme name="Espoon sininen">
      <a:dk1>
        <a:srgbClr val="249FFF"/>
      </a:dk1>
      <a:lt1>
        <a:sysClr val="window" lastClr="FFFFFF"/>
      </a:lt1>
      <a:dk2>
        <a:srgbClr val="0050BB"/>
      </a:dk2>
      <a:lt2>
        <a:srgbClr val="FFFFFF"/>
      </a:lt2>
      <a:accent1>
        <a:srgbClr val="0050BB"/>
      </a:accent1>
      <a:accent2>
        <a:srgbClr val="249FFF"/>
      </a:accent2>
      <a:accent3>
        <a:srgbClr val="9FC1D3"/>
      </a:accent3>
      <a:accent4>
        <a:srgbClr val="C6DB00"/>
      </a:accent4>
      <a:accent5>
        <a:srgbClr val="FF7300"/>
      </a:accent5>
      <a:accent6>
        <a:srgbClr val="FFCE00"/>
      </a:accent6>
      <a:hlink>
        <a:srgbClr val="249FFF"/>
      </a:hlink>
      <a:folHlink>
        <a:srgbClr val="DB0C41"/>
      </a:folHlink>
    </a:clrScheme>
    <a:fontScheme name="Espo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92C4C22575AA42BD6B47805318A2BD" ma:contentTypeVersion="0" ma:contentTypeDescription="Create a new document." ma:contentTypeScope="" ma:versionID="8636cd2b160c955210e7e4cf49bf32c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B233AA-F623-4B44-8F3B-2B64A74017BE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C6D0B4C-104B-4C8D-BF70-EE3A50F74A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EF4BB6-7E1C-4F63-8328-109653C8E3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Espoon sininen</Template>
  <TotalTime>29</TotalTime>
  <Words>160</Words>
  <Application>Microsoft Office PowerPoint</Application>
  <PresentationFormat>Näytössä katseltava diaesitys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Espoon sininen</vt:lpstr>
      <vt:lpstr>MELUNTORJUNTAOHJELMA</vt:lpstr>
      <vt:lpstr>Melu</vt:lpstr>
      <vt:lpstr>Meluntorjuntaohjelma</vt:lpstr>
      <vt:lpstr>Meluntorjuntaohjelman sisältö    </vt:lpstr>
      <vt:lpstr>Meluntorjuntaohjelman laatiminen</vt:lpstr>
      <vt:lpstr>Mittaukset ja arvioinnit</vt:lpstr>
    </vt:vector>
  </TitlesOfParts>
  <Company>Espoon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MELUNTORJUNTAOHJELMA</dc:title>
  <dc:creator>Leimola Reino</dc:creator>
  <cp:lastModifiedBy>Leimola Reino</cp:lastModifiedBy>
  <cp:revision>5</cp:revision>
  <dcterms:created xsi:type="dcterms:W3CDTF">2013-03-05T10:03:19Z</dcterms:created>
  <dcterms:modified xsi:type="dcterms:W3CDTF">2013-03-06T07:47:30Z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0x0101006C92C4C22575AA42BD6B47805318A2BD</vt:lpwstr>
  </property>
</Properties>
</file>